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</p:sldMasterIdLst>
  <p:notesMasterIdLst>
    <p:notesMasterId r:id="rId29"/>
  </p:notesMasterIdLst>
  <p:sldIdLst>
    <p:sldId id="2147309090" r:id="rId5"/>
    <p:sldId id="324" r:id="rId6"/>
    <p:sldId id="2147309117" r:id="rId7"/>
    <p:sldId id="268" r:id="rId8"/>
    <p:sldId id="2147479184" r:id="rId9"/>
    <p:sldId id="288" r:id="rId10"/>
    <p:sldId id="2147309091" r:id="rId11"/>
    <p:sldId id="2147309108" r:id="rId12"/>
    <p:sldId id="2147309073" r:id="rId13"/>
    <p:sldId id="2147479196" r:id="rId14"/>
    <p:sldId id="2147479185" r:id="rId15"/>
    <p:sldId id="2147309119" r:id="rId16"/>
    <p:sldId id="2147479186" r:id="rId17"/>
    <p:sldId id="2147479199" r:id="rId18"/>
    <p:sldId id="2147479183" r:id="rId19"/>
    <p:sldId id="2147479191" r:id="rId20"/>
    <p:sldId id="2147479193" r:id="rId21"/>
    <p:sldId id="2147479194" r:id="rId22"/>
    <p:sldId id="2147479195" r:id="rId23"/>
    <p:sldId id="2147309123" r:id="rId24"/>
    <p:sldId id="2147479187" r:id="rId25"/>
    <p:sldId id="2147309120" r:id="rId26"/>
    <p:sldId id="2147479190" r:id="rId27"/>
    <p:sldId id="214747919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7FF18-89FB-2E52-ACE5-6A7A276C54EE}" name="Farewell, Kelly" initials="FK" userId="Farewell, Kelly" providerId="None"/>
  <p188:author id="{38762869-5982-1FB4-AE47-278D297E90DE}" name="Wong, Stephen" initials="WS" userId="S::Stephen.Wong@point32health.org::ecb58dfe-8fe4-43e4-9436-5a4998203525" providerId="AD"/>
  <p188:author id="{F559A97C-3F88-0AC6-84EF-E72E8ACE095B}" name="Cicelova, Kristina" initials="KC" userId="S::Kristina.Cicelova@point32health.org::a21c4a2d-2c1a-471f-bdd7-7b63e4af90e8" providerId="AD"/>
  <p188:author id="{C21BC1BF-1FA3-0479-E437-6D8F5F197C03}" name="Wong, Stephen" initials="WS" userId="Wong, Stephe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76877" autoAdjust="0"/>
  </p:normalViewPr>
  <p:slideViewPr>
    <p:cSldViewPr snapToGrid="0" snapToObjects="1">
      <p:cViewPr varScale="1">
        <p:scale>
          <a:sx n="54" d="100"/>
          <a:sy n="54" d="100"/>
        </p:scale>
        <p:origin x="94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6F698-A255-4419-B220-F6EE7531752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43D44-8B5D-48D5-AF44-68DB71214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14AA-6FF2-47A2-AB5F-3405CAB0C2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85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1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4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Oct newsletter: https://www.point32health.org/provider/news/new-product-offering-for-jan-1-2025/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9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5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endParaRPr lang="en-US" sz="1200" i="1" dirty="0"/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31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0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8B974-481C-4736-B692-1724F4FD1E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2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E3E4-E4A0-42AE-9F55-55CC9CA1A8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0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E3E4-E4A0-42AE-9F55-55CC9CA1A86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85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E3E4-E4A0-42AE-9F55-55CC9CA1A8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36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D44-8B5D-48D5-AF44-68DB71214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8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tient and doctor looking at tablet">
            <a:extLst>
              <a:ext uri="{FF2B5EF4-FFF2-40B4-BE49-F238E27FC236}">
                <a16:creationId xmlns:a16="http://schemas.microsoft.com/office/drawing/2014/main" id="{CC1F8D4F-07CF-3071-0805-EBE2DAC5B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36021"/>
          <a:stretch/>
        </p:blipFill>
        <p:spPr>
          <a:xfrm>
            <a:off x="5610398" y="0"/>
            <a:ext cx="65816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AC725F-0748-BC09-8F55-12AFC5C777FB}"/>
              </a:ext>
            </a:extLst>
          </p:cNvPr>
          <p:cNvSpPr/>
          <p:nvPr userDrawn="1"/>
        </p:nvSpPr>
        <p:spPr>
          <a:xfrm>
            <a:off x="0" y="0"/>
            <a:ext cx="256507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43DC38D-7EBC-BA4B-8A65-4A87AC7CE09B}"/>
              </a:ext>
            </a:extLst>
          </p:cNvPr>
          <p:cNvSpPr/>
          <p:nvPr/>
        </p:nvSpPr>
        <p:spPr>
          <a:xfrm flipH="1">
            <a:off x="1460662" y="0"/>
            <a:ext cx="9588500" cy="6858000"/>
          </a:xfrm>
          <a:custGeom>
            <a:avLst/>
            <a:gdLst>
              <a:gd name="connsiteX0" fmla="*/ 9588500 w 9588500"/>
              <a:gd name="connsiteY0" fmla="*/ 0 h 6858000"/>
              <a:gd name="connsiteX1" fmla="*/ 5304599 w 9588500"/>
              <a:gd name="connsiteY1" fmla="*/ 0 h 6858000"/>
              <a:gd name="connsiteX2" fmla="*/ 4955728 w 9588500"/>
              <a:gd name="connsiteY2" fmla="*/ 0 h 6858000"/>
              <a:gd name="connsiteX3" fmla="*/ 0 w 9588500"/>
              <a:gd name="connsiteY3" fmla="*/ 6858000 h 6858000"/>
              <a:gd name="connsiteX4" fmla="*/ 5304599 w 9588500"/>
              <a:gd name="connsiteY4" fmla="*/ 6858000 h 6858000"/>
              <a:gd name="connsiteX5" fmla="*/ 6148421 w 9588500"/>
              <a:gd name="connsiteY5" fmla="*/ 6858000 h 6858000"/>
              <a:gd name="connsiteX6" fmla="*/ 9588500 w 9588500"/>
              <a:gd name="connsiteY6" fmla="*/ 6858000 h 6858000"/>
              <a:gd name="connsiteX7" fmla="*/ 9588500 w 9588500"/>
              <a:gd name="connsiteY7" fmla="*/ 20974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8500" h="6858000">
                <a:moveTo>
                  <a:pt x="9588500" y="0"/>
                </a:moveTo>
                <a:lnTo>
                  <a:pt x="5304599" y="0"/>
                </a:lnTo>
                <a:lnTo>
                  <a:pt x="4955728" y="0"/>
                </a:lnTo>
                <a:lnTo>
                  <a:pt x="0" y="6858000"/>
                </a:lnTo>
                <a:lnTo>
                  <a:pt x="5304599" y="6858000"/>
                </a:lnTo>
                <a:lnTo>
                  <a:pt x="6148421" y="6858000"/>
                </a:lnTo>
                <a:lnTo>
                  <a:pt x="9588500" y="6858000"/>
                </a:lnTo>
                <a:lnTo>
                  <a:pt x="9588500" y="20974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94097E6-D4AE-544B-8A35-8351B8A0B894}"/>
              </a:ext>
            </a:extLst>
          </p:cNvPr>
          <p:cNvSpPr/>
          <p:nvPr/>
        </p:nvSpPr>
        <p:spPr>
          <a:xfrm flipH="1">
            <a:off x="6643780" y="3562350"/>
            <a:ext cx="4405382" cy="3295650"/>
          </a:xfrm>
          <a:prstGeom prst="parallelogram">
            <a:avLst>
              <a:gd name="adj" fmla="val 7226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041" y="2994316"/>
            <a:ext cx="5259408" cy="3032906"/>
          </a:xfr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5C43278-A057-A243-A09E-AE5631C5F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042" y="545363"/>
            <a:ext cx="3153188" cy="4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3E0807B-B602-AE31-6D17-7CF7EB4452B0}"/>
              </a:ext>
            </a:extLst>
          </p:cNvPr>
          <p:cNvSpPr/>
          <p:nvPr userDrawn="1"/>
        </p:nvSpPr>
        <p:spPr>
          <a:xfrm>
            <a:off x="0" y="0"/>
            <a:ext cx="9588500" cy="6858000"/>
          </a:xfrm>
          <a:custGeom>
            <a:avLst/>
            <a:gdLst>
              <a:gd name="connsiteX0" fmla="*/ 0 w 9588500"/>
              <a:gd name="connsiteY0" fmla="*/ 0 h 6858000"/>
              <a:gd name="connsiteX1" fmla="*/ 3440079 w 9588500"/>
              <a:gd name="connsiteY1" fmla="*/ 0 h 6858000"/>
              <a:gd name="connsiteX2" fmla="*/ 4283901 w 9588500"/>
              <a:gd name="connsiteY2" fmla="*/ 0 h 6858000"/>
              <a:gd name="connsiteX3" fmla="*/ 9588500 w 9588500"/>
              <a:gd name="connsiteY3" fmla="*/ 0 h 6858000"/>
              <a:gd name="connsiteX4" fmla="*/ 4632772 w 9588500"/>
              <a:gd name="connsiteY4" fmla="*/ 6858000 h 6858000"/>
              <a:gd name="connsiteX5" fmla="*/ 4283901 w 9588500"/>
              <a:gd name="connsiteY5" fmla="*/ 6858000 h 6858000"/>
              <a:gd name="connsiteX6" fmla="*/ 0 w 9588500"/>
              <a:gd name="connsiteY6" fmla="*/ 6858000 h 6858000"/>
              <a:gd name="connsiteX7" fmla="*/ 0 w 9588500"/>
              <a:gd name="connsiteY7" fmla="*/ 47605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8500" h="6858000">
                <a:moveTo>
                  <a:pt x="0" y="0"/>
                </a:moveTo>
                <a:lnTo>
                  <a:pt x="3440079" y="0"/>
                </a:lnTo>
                <a:lnTo>
                  <a:pt x="4283901" y="0"/>
                </a:lnTo>
                <a:lnTo>
                  <a:pt x="9588500" y="0"/>
                </a:lnTo>
                <a:lnTo>
                  <a:pt x="4632772" y="6858000"/>
                </a:lnTo>
                <a:lnTo>
                  <a:pt x="4283901" y="6858000"/>
                </a:lnTo>
                <a:lnTo>
                  <a:pt x="0" y="6858000"/>
                </a:lnTo>
                <a:lnTo>
                  <a:pt x="0" y="476056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7DD5DD3-C332-E044-BF62-E79E27CEE9AB}"/>
              </a:ext>
            </a:extLst>
          </p:cNvPr>
          <p:cNvSpPr/>
          <p:nvPr/>
        </p:nvSpPr>
        <p:spPr>
          <a:xfrm>
            <a:off x="4183693" y="0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3809A96-714F-3145-BE67-12E34472DAD6}"/>
              </a:ext>
            </a:extLst>
          </p:cNvPr>
          <p:cNvSpPr/>
          <p:nvPr/>
        </p:nvSpPr>
        <p:spPr>
          <a:xfrm>
            <a:off x="1579036" y="0"/>
            <a:ext cx="9588500" cy="6858000"/>
          </a:xfrm>
          <a:custGeom>
            <a:avLst/>
            <a:gdLst>
              <a:gd name="connsiteX0" fmla="*/ 0 w 9588500"/>
              <a:gd name="connsiteY0" fmla="*/ 0 h 6858000"/>
              <a:gd name="connsiteX1" fmla="*/ 3440079 w 9588500"/>
              <a:gd name="connsiteY1" fmla="*/ 0 h 6858000"/>
              <a:gd name="connsiteX2" fmla="*/ 4283901 w 9588500"/>
              <a:gd name="connsiteY2" fmla="*/ 0 h 6858000"/>
              <a:gd name="connsiteX3" fmla="*/ 9588500 w 9588500"/>
              <a:gd name="connsiteY3" fmla="*/ 0 h 6858000"/>
              <a:gd name="connsiteX4" fmla="*/ 4632772 w 9588500"/>
              <a:gd name="connsiteY4" fmla="*/ 6858000 h 6858000"/>
              <a:gd name="connsiteX5" fmla="*/ 4283901 w 9588500"/>
              <a:gd name="connsiteY5" fmla="*/ 6858000 h 6858000"/>
              <a:gd name="connsiteX6" fmla="*/ 0 w 9588500"/>
              <a:gd name="connsiteY6" fmla="*/ 6858000 h 6858000"/>
              <a:gd name="connsiteX7" fmla="*/ 0 w 9588500"/>
              <a:gd name="connsiteY7" fmla="*/ 47605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8500" h="6858000">
                <a:moveTo>
                  <a:pt x="0" y="0"/>
                </a:moveTo>
                <a:lnTo>
                  <a:pt x="3440079" y="0"/>
                </a:lnTo>
                <a:lnTo>
                  <a:pt x="4283901" y="0"/>
                </a:lnTo>
                <a:lnTo>
                  <a:pt x="9588500" y="0"/>
                </a:lnTo>
                <a:lnTo>
                  <a:pt x="4632772" y="6858000"/>
                </a:lnTo>
                <a:lnTo>
                  <a:pt x="4283901" y="6858000"/>
                </a:lnTo>
                <a:lnTo>
                  <a:pt x="0" y="6858000"/>
                </a:lnTo>
                <a:lnTo>
                  <a:pt x="0" y="476056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4908" y="0"/>
            <a:ext cx="5163808" cy="6858000"/>
          </a:xfrm>
        </p:spPr>
        <p:txBody>
          <a:bodyPr anchor="ctr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936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3885" y="565031"/>
            <a:ext cx="10486761" cy="916597"/>
          </a:xfrm>
        </p:spPr>
        <p:txBody>
          <a:bodyPr/>
          <a:lstStyle>
            <a:lvl1pPr>
              <a:lnSpc>
                <a:spcPct val="110000"/>
              </a:lnSpc>
              <a:defRPr kern="400" baseline="0"/>
            </a:lvl1pPr>
          </a:lstStyle>
          <a:p>
            <a:r>
              <a:rPr lang="en-US" dirty="0"/>
              <a:t>Click to Enter One or </a:t>
            </a:r>
            <a:br>
              <a:rPr lang="en-US" dirty="0"/>
            </a:br>
            <a:r>
              <a:rPr lang="en-US" dirty="0"/>
              <a:t>Two-Line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53885" y="1897738"/>
            <a:ext cx="7480515" cy="42976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kern="400"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kern="400"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kern="400"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kern="400"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kern="400" baseline="0"/>
            </a:lvl5pPr>
          </a:lstStyle>
          <a:p>
            <a:pPr lvl="0"/>
            <a:r>
              <a:rPr lang="en-US" dirty="0"/>
              <a:t>Click to edit text or click an icon to insert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16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background with a yellow triangle&#10;&#10;Description automatically generated">
            <a:extLst>
              <a:ext uri="{FF2B5EF4-FFF2-40B4-BE49-F238E27FC236}">
                <a16:creationId xmlns:a16="http://schemas.microsoft.com/office/drawing/2014/main" id="{74C8DBAA-E3B5-B295-6EC0-8D7DA8891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8118" y="4118"/>
            <a:ext cx="6853882" cy="6853882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EB69901-24D0-F6B7-2517-9D60A066E59B}"/>
              </a:ext>
            </a:extLst>
          </p:cNvPr>
          <p:cNvSpPr/>
          <p:nvPr userDrawn="1"/>
        </p:nvSpPr>
        <p:spPr>
          <a:xfrm>
            <a:off x="1984191" y="-4118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F69B5C-CF7E-DC4E-6DD4-132D476F3FC4}"/>
              </a:ext>
            </a:extLst>
          </p:cNvPr>
          <p:cNvSpPr/>
          <p:nvPr userDrawn="1"/>
        </p:nvSpPr>
        <p:spPr>
          <a:xfrm>
            <a:off x="147154" y="-8236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0476-96F6-74EB-AC12-3B83EAFC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E977-845B-4EF2-10D5-B6BAB4C9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E78F-F68F-FA9C-3150-B81CDC33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/>
              <a:t>aads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2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10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E7DD5DD3-C332-E044-BF62-E79E27CEE9AB}"/>
              </a:ext>
            </a:extLst>
          </p:cNvPr>
          <p:cNvSpPr/>
          <p:nvPr/>
        </p:nvSpPr>
        <p:spPr>
          <a:xfrm>
            <a:off x="4183694" y="0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EFFD8AF-68D7-9BC6-A6AF-564D8D375E59}"/>
              </a:ext>
            </a:extLst>
          </p:cNvPr>
          <p:cNvSpPr/>
          <p:nvPr userDrawn="1"/>
        </p:nvSpPr>
        <p:spPr>
          <a:xfrm>
            <a:off x="2589873" y="0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B3214-121C-BF11-4698-01598F0D1F8E}"/>
              </a:ext>
            </a:extLst>
          </p:cNvPr>
          <p:cNvSpPr/>
          <p:nvPr userDrawn="1"/>
        </p:nvSpPr>
        <p:spPr>
          <a:xfrm>
            <a:off x="0" y="0"/>
            <a:ext cx="519176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12B9D04-38C5-56FA-C10A-95CE61BD3FC1}"/>
              </a:ext>
            </a:extLst>
          </p:cNvPr>
          <p:cNvSpPr/>
          <p:nvPr userDrawn="1"/>
        </p:nvSpPr>
        <p:spPr>
          <a:xfrm>
            <a:off x="179541" y="0"/>
            <a:ext cx="8008306" cy="6858000"/>
          </a:xfrm>
          <a:custGeom>
            <a:avLst/>
            <a:gdLst>
              <a:gd name="connsiteX0" fmla="*/ 4955728 w 8008306"/>
              <a:gd name="connsiteY0" fmla="*/ 0 h 6858000"/>
              <a:gd name="connsiteX1" fmla="*/ 8008306 w 8008306"/>
              <a:gd name="connsiteY1" fmla="*/ 0 h 6858000"/>
              <a:gd name="connsiteX2" fmla="*/ 3052578 w 8008306"/>
              <a:gd name="connsiteY2" fmla="*/ 6858000 h 6858000"/>
              <a:gd name="connsiteX3" fmla="*/ 0 w 8008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306" h="6858000">
                <a:moveTo>
                  <a:pt x="4955728" y="0"/>
                </a:moveTo>
                <a:lnTo>
                  <a:pt x="8008306" y="0"/>
                </a:lnTo>
                <a:lnTo>
                  <a:pt x="30525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46B2E50-CAF3-9B39-184E-AC7B38D524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5928" y="0"/>
            <a:ext cx="5288211" cy="6857999"/>
          </a:xfrm>
        </p:spPr>
        <p:txBody>
          <a:bodyPr anchor="ctr"/>
          <a:lstStyle/>
          <a:p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42A4234-A9F6-A685-6DF1-ACC2BE434969}"/>
              </a:ext>
            </a:extLst>
          </p:cNvPr>
          <p:cNvSpPr/>
          <p:nvPr userDrawn="1"/>
        </p:nvSpPr>
        <p:spPr>
          <a:xfrm flipH="1">
            <a:off x="3032124" y="6737349"/>
            <a:ext cx="9159875" cy="120651"/>
          </a:xfrm>
          <a:custGeom>
            <a:avLst/>
            <a:gdLst>
              <a:gd name="connsiteX0" fmla="*/ 0 w 9159875"/>
              <a:gd name="connsiteY0" fmla="*/ 0 h 120651"/>
              <a:gd name="connsiteX1" fmla="*/ 9159875 w 9159875"/>
              <a:gd name="connsiteY1" fmla="*/ 0 h 120651"/>
              <a:gd name="connsiteX2" fmla="*/ 9066212 w 9159875"/>
              <a:gd name="connsiteY2" fmla="*/ 120651 h 120651"/>
              <a:gd name="connsiteX3" fmla="*/ 0 w 9159875"/>
              <a:gd name="connsiteY3" fmla="*/ 120651 h 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9875" h="120651">
                <a:moveTo>
                  <a:pt x="0" y="0"/>
                </a:moveTo>
                <a:lnTo>
                  <a:pt x="9159875" y="0"/>
                </a:lnTo>
                <a:lnTo>
                  <a:pt x="9066212" y="120651"/>
                </a:lnTo>
                <a:lnTo>
                  <a:pt x="0" y="12065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3697" y="565031"/>
            <a:ext cx="10996949" cy="916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697" y="1600201"/>
            <a:ext cx="10996949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71EACC7-403A-8D41-A6F8-1A195E9F7A25}"/>
              </a:ext>
            </a:extLst>
          </p:cNvPr>
          <p:cNvSpPr/>
          <p:nvPr/>
        </p:nvSpPr>
        <p:spPr>
          <a:xfrm>
            <a:off x="1" y="6737349"/>
            <a:ext cx="9159875" cy="120651"/>
          </a:xfrm>
          <a:custGeom>
            <a:avLst/>
            <a:gdLst>
              <a:gd name="connsiteX0" fmla="*/ 0 w 9159875"/>
              <a:gd name="connsiteY0" fmla="*/ 0 h 120651"/>
              <a:gd name="connsiteX1" fmla="*/ 9159875 w 9159875"/>
              <a:gd name="connsiteY1" fmla="*/ 0 h 120651"/>
              <a:gd name="connsiteX2" fmla="*/ 9066212 w 9159875"/>
              <a:gd name="connsiteY2" fmla="*/ 120651 h 120651"/>
              <a:gd name="connsiteX3" fmla="*/ 0 w 9159875"/>
              <a:gd name="connsiteY3" fmla="*/ 120651 h 12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9875" h="120651">
                <a:moveTo>
                  <a:pt x="0" y="0"/>
                </a:moveTo>
                <a:lnTo>
                  <a:pt x="9159875" y="0"/>
                </a:lnTo>
                <a:lnTo>
                  <a:pt x="9066212" y="120651"/>
                </a:lnTo>
                <a:lnTo>
                  <a:pt x="0" y="1206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3D24E-C233-D446-B8E2-7FBCFA85DD8D}"/>
              </a:ext>
            </a:extLst>
          </p:cNvPr>
          <p:cNvSpPr txBox="1"/>
          <p:nvPr/>
        </p:nvSpPr>
        <p:spPr>
          <a:xfrm>
            <a:off x="292100" y="6407760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fld id="{CEE13A24-8095-894B-A0C4-9B080E0BB3F4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 algn="l"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8" r:id="rId2"/>
    <p:sldLayoutId id="2147483700" r:id="rId3"/>
    <p:sldLayoutId id="2147483706" r:id="rId4"/>
    <p:sldLayoutId id="2147483703" r:id="rId5"/>
    <p:sldLayoutId id="2147483704" r:id="rId6"/>
    <p:sldLayoutId id="2147483705" r:id="rId7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/>
        <a:buNone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87338" indent="-284163" algn="l" defTabSz="457200" rtl="0" eaLnBrk="1" latinLnBrk="0" hangingPunct="1">
        <a:spcBef>
          <a:spcPts val="0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573088" indent="-285750" algn="l" defTabSz="457200" rtl="0" eaLnBrk="1" latinLnBrk="0" hangingPunct="1">
        <a:spcBef>
          <a:spcPts val="0"/>
        </a:spcBef>
        <a:buClr>
          <a:schemeClr val="accent2"/>
        </a:buClr>
        <a:buFont typeface="System Font Regular"/>
        <a:buChar char="–"/>
        <a:tabLst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857250" indent="-284163" algn="l" defTabSz="457200" rtl="0" eaLnBrk="1" latinLnBrk="0" hangingPunct="1"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tabLst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143000" indent="-285750" algn="l" defTabSz="457200" rtl="0" eaLnBrk="1" latinLnBrk="0" hangingPunct="1">
        <a:spcBef>
          <a:spcPts val="0"/>
        </a:spcBef>
        <a:buClr>
          <a:schemeClr val="accent5"/>
        </a:buClr>
        <a:buFont typeface="System Font Regular"/>
        <a:buChar char="–"/>
        <a:tabLst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">
          <p15:clr>
            <a:srgbClr val="F26B43"/>
          </p15:clr>
        </p15:guide>
        <p15:guide id="2" pos="408">
          <p15:clr>
            <a:srgbClr val="F26B43"/>
          </p15:clr>
        </p15:guide>
        <p15:guide id="3" pos="7272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3864">
          <p15:clr>
            <a:srgbClr val="F26B43"/>
          </p15:clr>
        </p15:guide>
        <p15:guide id="6" orient="horz" pos="4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oint32health.org/provider/training/" TargetMode="External"/><Relationship Id="rId5" Type="http://schemas.openxmlformats.org/officeDocument/2006/relationships/hyperlink" Target="https://providers.tufts-health.com/thp/portal/providers/login" TargetMode="External"/><Relationship Id="rId4" Type="http://schemas.openxmlformats.org/officeDocument/2006/relationships/hyperlink" Target="https://hphcproviders.healthtrioconnect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int32health.org/provider/provider-manuals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harvardpilgrim.org/provider/resource-center/electronic-tools-and-hphconnec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uftshealthplan.com/provider/provider-information/electronic-services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payspanhealth.com/RequestRegCod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uftshealthplan.com/documents/providers/forms/bh-info-form" TargetMode="External"/><Relationship Id="rId3" Type="http://schemas.openxmlformats.org/officeDocument/2006/relationships/hyperlink" Target="https://proview.caqh.org/al;aaaogin" TargetMode="External"/><Relationship Id="rId7" Type="http://schemas.openxmlformats.org/officeDocument/2006/relationships/hyperlink" Target="https://tuftshealthplan.com/documents/providers/forms/medical-info-for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PPC@point32health.org" TargetMode="External"/><Relationship Id="rId11" Type="http://schemas.openxmlformats.org/officeDocument/2006/relationships/image" Target="../media/image31.jpg"/><Relationship Id="rId5" Type="http://schemas.openxmlformats.org/officeDocument/2006/relationships/hyperlink" Target="https://www.harvardpilgrim.org/provider/wp-content/uploads/sites/7/2020/07/A-PROVIDER-CHANGE-FORM-INFO.EXT_.pdf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hyperlink" Target="mailto:provider_information_dept@point32health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DI_Team@point32health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Tufts_Health_Plan_Provider_Technical_Support@point32health.org" TargetMode="External"/><Relationship Id="rId5" Type="http://schemas.openxmlformats.org/officeDocument/2006/relationships/hyperlink" Target="mailto:Provider_eBusiness_Services@point32health.org" TargetMode="External"/><Relationship Id="rId4" Type="http://schemas.openxmlformats.org/officeDocument/2006/relationships/hyperlink" Target="mailto:edi_operations@point32health.or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hyperlink" Target="https://www.point32health.org/provider/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83EDB-4B75-D741-8F84-A08D4204B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449" y="2601860"/>
            <a:ext cx="6999197" cy="1888235"/>
          </a:xfrm>
        </p:spPr>
        <p:txBody>
          <a:bodyPr/>
          <a:lstStyle/>
          <a:p>
            <a:r>
              <a:rPr lang="en-US" sz="5400" dirty="0" err="1"/>
              <a:t>Baycare</a:t>
            </a:r>
            <a:r>
              <a:rPr lang="en-US" sz="5400" dirty="0"/>
              <a:t> Health Partners</a:t>
            </a:r>
            <a:br>
              <a:rPr lang="en-US" sz="4800" dirty="0"/>
            </a:br>
            <a:br>
              <a:rPr lang="en-US" sz="2100" dirty="0"/>
            </a:br>
            <a:r>
              <a:rPr lang="en-US" sz="1600" b="0" dirty="0">
                <a:solidFill>
                  <a:schemeClr val="accent3"/>
                </a:solidFill>
              </a:rPr>
              <a:t>Ashley Farmer</a:t>
            </a:r>
            <a:br>
              <a:rPr lang="en-US" sz="1600" b="0" dirty="0">
                <a:solidFill>
                  <a:schemeClr val="accent3"/>
                </a:solidFill>
              </a:rPr>
            </a:br>
            <a:r>
              <a:rPr lang="en-US" sz="1600" b="0" dirty="0">
                <a:solidFill>
                  <a:schemeClr val="accent3"/>
                </a:solidFill>
              </a:rPr>
              <a:t>Lisa Fico</a:t>
            </a:r>
            <a:br>
              <a:rPr lang="en-US" sz="1600" b="0" dirty="0">
                <a:solidFill>
                  <a:schemeClr val="accent3"/>
                </a:solidFill>
              </a:rPr>
            </a:br>
            <a:r>
              <a:rPr lang="en-US" sz="1600" b="0" dirty="0">
                <a:solidFill>
                  <a:schemeClr val="accent3"/>
                </a:solidFill>
              </a:rPr>
              <a:t>Meg Costello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76A44-DE4E-4FA0-E312-A60AD5538A90}"/>
              </a:ext>
            </a:extLst>
          </p:cNvPr>
          <p:cNvSpPr txBox="1"/>
          <p:nvPr/>
        </p:nvSpPr>
        <p:spPr>
          <a:xfrm>
            <a:off x="616449" y="5865162"/>
            <a:ext cx="3903792" cy="33855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Dec. 2024</a:t>
            </a:r>
          </a:p>
        </p:txBody>
      </p:sp>
    </p:spTree>
    <p:extLst>
      <p:ext uri="{BB962C8B-B14F-4D97-AF65-F5344CB8AC3E}">
        <p14:creationId xmlns:p14="http://schemas.microsoft.com/office/powerpoint/2010/main" val="24508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E550CC-210A-5CE7-821C-DB100DD75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3" r="65207" b="38753"/>
          <a:stretch/>
        </p:blipFill>
        <p:spPr>
          <a:xfrm>
            <a:off x="1935513" y="1852381"/>
            <a:ext cx="4242003" cy="362059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71C636B-1059-9042-AB09-7CBF693B6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8020" y="464769"/>
            <a:ext cx="9876881" cy="917575"/>
          </a:xfrm>
        </p:spPr>
        <p:txBody>
          <a:bodyPr/>
          <a:lstStyle/>
          <a:p>
            <a:r>
              <a:rPr lang="en-US" dirty="0"/>
              <a:t>Continued website integration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97688C-05C8-0C58-DCB2-CBBEC359C313}"/>
              </a:ext>
            </a:extLst>
          </p:cNvPr>
          <p:cNvCxnSpPr>
            <a:cxnSpLocks/>
            <a:endCxn id="5" idx="6"/>
          </p:cNvCxnSpPr>
          <p:nvPr/>
        </p:nvCxnSpPr>
        <p:spPr>
          <a:xfrm flipH="1" flipV="1">
            <a:off x="3234900" y="2542478"/>
            <a:ext cx="2219602" cy="330553"/>
          </a:xfrm>
          <a:prstGeom prst="straightConnector1">
            <a:avLst/>
          </a:prstGeom>
          <a:ln w="25400">
            <a:solidFill>
              <a:schemeClr val="tx2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A0760C-4904-98D7-501C-1A8C1CDA7A22}"/>
              </a:ext>
            </a:extLst>
          </p:cNvPr>
          <p:cNvSpPr/>
          <p:nvPr/>
        </p:nvSpPr>
        <p:spPr>
          <a:xfrm>
            <a:off x="5251645" y="2460337"/>
            <a:ext cx="4598986" cy="8656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lnSpc>
                <a:spcPct val="110000"/>
              </a:lnSpc>
            </a:pPr>
            <a:r>
              <a:rPr lang="en-US" sz="1600" dirty="0"/>
              <a:t>Integrated page centralizes Harvard Pilgrim </a:t>
            </a:r>
            <a:br>
              <a:rPr lang="en-US" sz="1600" dirty="0"/>
            </a:br>
            <a:r>
              <a:rPr lang="en-US" sz="1600" dirty="0"/>
              <a:t>and Tufts Health Plan </a:t>
            </a:r>
            <a:r>
              <a:rPr lang="en-US" b="1" dirty="0"/>
              <a:t>forms</a:t>
            </a:r>
            <a:r>
              <a:rPr lang="en-US" dirty="0"/>
              <a:t>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7D1927-7A60-DE83-E207-94DE574A3701}"/>
              </a:ext>
            </a:extLst>
          </p:cNvPr>
          <p:cNvCxnSpPr>
            <a:cxnSpLocks/>
            <a:endCxn id="6" idx="6"/>
          </p:cNvCxnSpPr>
          <p:nvPr/>
        </p:nvCxnSpPr>
        <p:spPr>
          <a:xfrm flipH="1">
            <a:off x="3901292" y="4249860"/>
            <a:ext cx="1553210" cy="334132"/>
          </a:xfrm>
          <a:prstGeom prst="straightConnector1">
            <a:avLst/>
          </a:prstGeom>
          <a:ln w="25400">
            <a:solidFill>
              <a:schemeClr val="tx2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0420F-8027-A710-BAF3-DEDD0B2F08C0}"/>
              </a:ext>
            </a:extLst>
          </p:cNvPr>
          <p:cNvSpPr/>
          <p:nvPr/>
        </p:nvSpPr>
        <p:spPr>
          <a:xfrm>
            <a:off x="5251645" y="3409514"/>
            <a:ext cx="4598986" cy="18720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lnSpc>
                <a:spcPct val="110000"/>
              </a:lnSpc>
            </a:pPr>
            <a:r>
              <a:rPr lang="en-US" sz="1600" dirty="0"/>
              <a:t>Centralized </a:t>
            </a:r>
            <a:r>
              <a:rPr lang="en-US" b="1" dirty="0"/>
              <a:t>prior authorization </a:t>
            </a:r>
            <a:r>
              <a:rPr lang="en-US" sz="1600" dirty="0"/>
              <a:t>resources </a:t>
            </a:r>
            <a:br>
              <a:rPr lang="en-US" sz="1600" dirty="0"/>
            </a:br>
            <a:r>
              <a:rPr lang="en-US" sz="1600" dirty="0"/>
              <a:t>in one place includes:</a:t>
            </a:r>
          </a:p>
          <a:p>
            <a:pPr marL="9144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Vendor programs</a:t>
            </a:r>
          </a:p>
          <a:p>
            <a:pPr marL="9144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Medical and pharmacy necessity guidelines</a:t>
            </a:r>
          </a:p>
          <a:p>
            <a:pPr marL="9144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Forms</a:t>
            </a:r>
          </a:p>
        </p:txBody>
      </p:sp>
      <p:pic>
        <p:nvPicPr>
          <p:cNvPr id="13" name="Picture 12" descr="A purple and orange logo&#10;&#10;Description automatically generated">
            <a:extLst>
              <a:ext uri="{FF2B5EF4-FFF2-40B4-BE49-F238E27FC236}">
                <a16:creationId xmlns:a16="http://schemas.microsoft.com/office/drawing/2014/main" id="{299DCF56-E1A7-6705-0143-FF297EF3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" y="310728"/>
            <a:ext cx="650249" cy="65024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797F72-A943-4418-B8C6-AFED230D46A3}"/>
              </a:ext>
            </a:extLst>
          </p:cNvPr>
          <p:cNvSpPr/>
          <p:nvPr/>
        </p:nvSpPr>
        <p:spPr>
          <a:xfrm>
            <a:off x="2486268" y="2384731"/>
            <a:ext cx="748632" cy="315494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D9AB05-1EB6-EB7D-2878-E3967DA1F943}"/>
              </a:ext>
            </a:extLst>
          </p:cNvPr>
          <p:cNvSpPr/>
          <p:nvPr/>
        </p:nvSpPr>
        <p:spPr>
          <a:xfrm>
            <a:off x="2486267" y="4426245"/>
            <a:ext cx="1415025" cy="315494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74DABE5-C877-CAEC-8E8D-6AEDE84BD6A8}"/>
              </a:ext>
            </a:extLst>
          </p:cNvPr>
          <p:cNvGrpSpPr/>
          <p:nvPr/>
        </p:nvGrpSpPr>
        <p:grpSpPr>
          <a:xfrm>
            <a:off x="1423814" y="1990519"/>
            <a:ext cx="2952622" cy="2297910"/>
            <a:chOff x="661814" y="2025205"/>
            <a:chExt cx="2952622" cy="22979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41C51C-9028-9DF4-D7A4-F283CE37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9" t="563" r="1321" b="1396"/>
            <a:stretch/>
          </p:blipFill>
          <p:spPr>
            <a:xfrm>
              <a:off x="661814" y="2025205"/>
              <a:ext cx="2952622" cy="229791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49FD25-9C8B-0E66-623F-E7C332C9BA57}"/>
                </a:ext>
              </a:extLst>
            </p:cNvPr>
            <p:cNvSpPr/>
            <p:nvPr/>
          </p:nvSpPr>
          <p:spPr>
            <a:xfrm>
              <a:off x="1652736" y="2844596"/>
              <a:ext cx="752355" cy="329564"/>
            </a:xfrm>
            <a:prstGeom prst="rect">
              <a:avLst/>
            </a:prstGeom>
            <a:solidFill>
              <a:srgbClr val="EFED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A63E865-7863-2D64-F2A9-2334CB3FEC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7159" y="507726"/>
            <a:ext cx="10403390" cy="9421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Provider Portals </a:t>
            </a:r>
            <a:br>
              <a:rPr lang="en-US" dirty="0"/>
            </a:br>
            <a:r>
              <a:rPr lang="en-US" sz="3000" dirty="0">
                <a:solidFill>
                  <a:schemeClr val="accent3"/>
                </a:solidFill>
              </a:rPr>
              <a:t>Your primary tools for doing business with 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B314DF-16AF-7647-0F53-260AB7E0B9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7280" y="2064024"/>
            <a:ext cx="6622906" cy="428625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>
                <a:hlinkClick r:id="rId4"/>
              </a:rPr>
              <a:t>HPHConnect</a:t>
            </a:r>
            <a:r>
              <a:rPr lang="en-US" sz="2000" dirty="0"/>
              <a:t> and the </a:t>
            </a:r>
            <a:r>
              <a:rPr lang="en-US" sz="2000" dirty="0">
                <a:hlinkClick r:id="rId5"/>
              </a:rPr>
              <a:t>Tufts Health Plan Provider Portal</a:t>
            </a:r>
            <a:r>
              <a:rPr lang="en-US" sz="2000" dirty="0"/>
              <a:t> gives you access to a full range of </a:t>
            </a:r>
            <a:r>
              <a:rPr lang="en-US" sz="2000" b="1" dirty="0">
                <a:solidFill>
                  <a:schemeClr val="accent2"/>
                </a:solidFill>
              </a:rPr>
              <a:t>self-service transactions</a:t>
            </a:r>
            <a:r>
              <a:rPr lang="en-US" sz="2000" dirty="0"/>
              <a:t>, including:</a:t>
            </a:r>
          </a:p>
          <a:p>
            <a:pPr marL="914400" lvl="1" indent="-27432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n-US" sz="2000" dirty="0"/>
              <a:t>Member eligibility verification</a:t>
            </a:r>
          </a:p>
          <a:p>
            <a:pPr marL="914400" lvl="1" indent="-27432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n-US" sz="2000" dirty="0"/>
              <a:t>Submitting authorizations and referrals </a:t>
            </a:r>
          </a:p>
          <a:p>
            <a:pPr marL="914400" lvl="1" indent="-27432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n-US" sz="2000" dirty="0"/>
              <a:t>Checking claims status </a:t>
            </a:r>
          </a:p>
          <a:p>
            <a:pPr marL="914400" lvl="1" indent="-27432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n-US" sz="2000" dirty="0"/>
              <a:t>And more</a:t>
            </a:r>
          </a:p>
          <a:p>
            <a:pPr marL="630238" lvl="1" indent="-342900"/>
            <a:endParaRPr lang="en-US" sz="20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502D4-2E19-E76C-152A-EEB0D955E120}"/>
              </a:ext>
            </a:extLst>
          </p:cNvPr>
          <p:cNvSpPr txBox="1"/>
          <p:nvPr/>
        </p:nvSpPr>
        <p:spPr>
          <a:xfrm>
            <a:off x="4907279" y="5636052"/>
            <a:ext cx="6137439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ea typeface="Verdana" panose="020B0604030504040204" pitchFamily="34" charset="0"/>
              </a:rPr>
              <a:t>Access user guides on the </a:t>
            </a:r>
            <a:r>
              <a:rPr lang="en-US" dirty="0">
                <a:ea typeface="Verdana" panose="020B0604030504040204" pitchFamily="34" charset="0"/>
                <a:hlinkClick r:id="rId6"/>
              </a:rPr>
              <a:t>Provider Training webpage</a:t>
            </a:r>
            <a:r>
              <a:rPr lang="en-US" dirty="0">
                <a:ea typeface="Verdana" panose="020B0604030504040204" pitchFamily="34" charset="0"/>
              </a:rPr>
              <a:t>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A20E0-E713-E043-7A78-20843B6DAD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86" t="7542" r="19865" b="8092"/>
          <a:stretch/>
        </p:blipFill>
        <p:spPr>
          <a:xfrm>
            <a:off x="766820" y="3799807"/>
            <a:ext cx="2946445" cy="229791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5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11CE89F-C2CD-A45B-575B-452A46B1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157720" cy="6858000"/>
          </a:xfrm>
        </p:spPr>
        <p:txBody>
          <a:bodyPr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Billing and reimbursement</a:t>
            </a:r>
          </a:p>
        </p:txBody>
      </p:sp>
    </p:spTree>
    <p:extLst>
      <p:ext uri="{BB962C8B-B14F-4D97-AF65-F5344CB8AC3E}">
        <p14:creationId xmlns:p14="http://schemas.microsoft.com/office/powerpoint/2010/main" val="307995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8C08-9558-CEF7-AEC3-02907831FA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960" y="588963"/>
            <a:ext cx="9860915" cy="903287"/>
          </a:xfrm>
        </p:spPr>
        <p:txBody>
          <a:bodyPr/>
          <a:lstStyle/>
          <a:p>
            <a:r>
              <a:rPr lang="en-US" dirty="0"/>
              <a:t>Submitting claims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6D0166-4885-2F11-3466-F55A003E4C3B}"/>
              </a:ext>
            </a:extLst>
          </p:cNvPr>
          <p:cNvSpPr txBox="1">
            <a:spLocks/>
          </p:cNvSpPr>
          <p:nvPr/>
        </p:nvSpPr>
        <p:spPr>
          <a:xfrm>
            <a:off x="1588767" y="1589545"/>
            <a:ext cx="4858332" cy="4287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7338" indent="-284163" algn="l" defTabSz="457200" rtl="0" eaLnBrk="1" latinLnBrk="0" hangingPunct="1">
              <a:spcBef>
                <a:spcPts val="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3088" indent="-28575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System Font Regular"/>
              <a:buChar char="–"/>
              <a:tabLst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57250" indent="-284163" algn="l" defTabSz="457200" rtl="0" eaLnBrk="1" latinLnBrk="0" hangingPunct="1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85750" algn="l" defTabSz="457200" rtl="0" eaLnBrk="1" latinLnBrk="0" hangingPunct="1">
              <a:spcBef>
                <a:spcPts val="0"/>
              </a:spcBef>
              <a:buClr>
                <a:schemeClr val="accent5"/>
              </a:buClr>
              <a:buFont typeface="System Font Regular"/>
              <a:buChar char="–"/>
              <a:tabLst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018">
              <a:spcBef>
                <a:spcPts val="4800"/>
              </a:spcBef>
            </a:pPr>
            <a:r>
              <a:rPr lang="en-US" sz="2000" dirty="0"/>
              <a:t>Electronic claims is the </a:t>
            </a:r>
            <a:r>
              <a:rPr lang="en-US" sz="2000" b="1" dirty="0">
                <a:solidFill>
                  <a:schemeClr val="accent2"/>
                </a:solidFill>
              </a:rPr>
              <a:t>preferred</a:t>
            </a:r>
            <a:r>
              <a:rPr lang="en-US" sz="2000" dirty="0"/>
              <a:t> method to submit claims: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Direct EDI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Clearinghouse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Provider Portal (THP claims)</a:t>
            </a:r>
          </a:p>
          <a:p>
            <a:pPr indent="-13018">
              <a:spcBef>
                <a:spcPts val="4800"/>
              </a:spcBef>
            </a:pPr>
            <a:r>
              <a:rPr lang="en-US" sz="2000" dirty="0"/>
              <a:t>The back of the member ID card includes </a:t>
            </a:r>
            <a:r>
              <a:rPr lang="en-US" sz="2000" b="1" dirty="0">
                <a:solidFill>
                  <a:schemeClr val="accent2"/>
                </a:solidFill>
              </a:rPr>
              <a:t>claims submission </a:t>
            </a:r>
            <a:r>
              <a:rPr lang="en-US" sz="2000" dirty="0"/>
              <a:t>information.</a:t>
            </a:r>
          </a:p>
          <a:p>
            <a:pPr indent="-13018">
              <a:spcBef>
                <a:spcPts val="4800"/>
              </a:spcBef>
            </a:pPr>
            <a:r>
              <a:rPr lang="en-US" sz="2000" dirty="0"/>
              <a:t>Payer </a:t>
            </a:r>
            <a:r>
              <a:rPr lang="en-US" sz="2000" b="1" dirty="0">
                <a:solidFill>
                  <a:schemeClr val="accent2"/>
                </a:solidFill>
              </a:rPr>
              <a:t>ID</a:t>
            </a:r>
            <a:r>
              <a:rPr lang="en-US" sz="2000" dirty="0"/>
              <a:t>:</a:t>
            </a:r>
          </a:p>
          <a:p>
            <a:pPr marL="630238" lvl="1" indent="-342900"/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</a:t>
            </a:r>
          </a:p>
          <a:p>
            <a:endParaRPr lang="en-US" sz="2000" dirty="0"/>
          </a:p>
          <a:p>
            <a:r>
              <a:rPr lang="en-US" sz="2000" dirty="0"/>
              <a:t>  </a:t>
            </a:r>
          </a:p>
          <a:p>
            <a:endParaRPr lang="en-US" dirty="0"/>
          </a:p>
        </p:txBody>
      </p:sp>
      <p:pic>
        <p:nvPicPr>
          <p:cNvPr id="1026" name="Picture 2" descr="P32H_icon_member_id_card">
            <a:extLst>
              <a:ext uri="{FF2B5EF4-FFF2-40B4-BE49-F238E27FC236}">
                <a16:creationId xmlns:a16="http://schemas.microsoft.com/office/drawing/2014/main" id="{EB211160-55CA-62D7-BCE6-587E602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3608168"/>
            <a:ext cx="650240" cy="6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32H_icon_at_work">
            <a:extLst>
              <a:ext uri="{FF2B5EF4-FFF2-40B4-BE49-F238E27FC236}">
                <a16:creationId xmlns:a16="http://schemas.microsoft.com/office/drawing/2014/main" id="{AD8CE5CE-90F4-A1E1-891B-1C765AFD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6" y="1397296"/>
            <a:ext cx="650240" cy="6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32H_icon_information_1">
            <a:extLst>
              <a:ext uri="{FF2B5EF4-FFF2-40B4-BE49-F238E27FC236}">
                <a16:creationId xmlns:a16="http://schemas.microsoft.com/office/drawing/2014/main" id="{6D44B066-D98F-65C0-8C28-270A3D181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4823619"/>
            <a:ext cx="650240" cy="6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3A04D-7724-66BA-295E-5639D14635A0}"/>
              </a:ext>
            </a:extLst>
          </p:cNvPr>
          <p:cNvSpPr/>
          <p:nvPr/>
        </p:nvSpPr>
        <p:spPr>
          <a:xfrm>
            <a:off x="7425500" y="3140104"/>
            <a:ext cx="3547301" cy="273688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501D3-FA48-18DB-2ABA-564776BB8C16}"/>
              </a:ext>
            </a:extLst>
          </p:cNvPr>
          <p:cNvSpPr txBox="1"/>
          <p:nvPr/>
        </p:nvSpPr>
        <p:spPr>
          <a:xfrm>
            <a:off x="7612685" y="3320886"/>
            <a:ext cx="336011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ea typeface="Verdana" panose="020B0604030504040204" pitchFamily="34" charset="0"/>
              </a:rPr>
              <a:t>Resources: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hlinkClick r:id="rId6"/>
              </a:rPr>
              <a:t>Tufts Health Plan’s Electronic Services webpage</a:t>
            </a:r>
            <a:r>
              <a:rPr lang="en-US" sz="1600" dirty="0">
                <a:ea typeface="Verdana" panose="020B0604030504040204" pitchFamily="34" charset="0"/>
              </a:rPr>
              <a:t> 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hlinkClick r:id="rId7"/>
              </a:rPr>
              <a:t>Harvard Pilgrim’s Electronic Tools webpage</a:t>
            </a:r>
            <a:endParaRPr lang="en-US" sz="1600" dirty="0">
              <a:ea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Verdana" panose="020B0604030504040204" pitchFamily="34" charset="0"/>
              </a:rPr>
              <a:t>The claims sections of our </a:t>
            </a:r>
            <a:r>
              <a:rPr lang="en-US" sz="1600" dirty="0">
                <a:ea typeface="Verdana" panose="020B0604030504040204" pitchFamily="34" charset="0"/>
                <a:hlinkClick r:id="rId8"/>
              </a:rPr>
              <a:t>Provider Manuals</a:t>
            </a:r>
            <a:endParaRPr lang="en-US" sz="1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A53A88-4FB4-5099-3ACC-278CE89C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4059"/>
              </p:ext>
            </p:extLst>
          </p:nvPr>
        </p:nvGraphicFramePr>
        <p:xfrm>
          <a:off x="1588767" y="5362819"/>
          <a:ext cx="292862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708">
                  <a:extLst>
                    <a:ext uri="{9D8B030D-6E8A-4147-A177-3AD203B41FA5}">
                      <a16:colId xmlns:a16="http://schemas.microsoft.com/office/drawing/2014/main" val="3254708728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460102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600" b="1" dirty="0"/>
                        <a:t>Harvard Pilgrim: 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04271</a:t>
                      </a:r>
                    </a:p>
                  </a:txBody>
                  <a:tcPr marL="137160" marR="137160" marT="137160" marB="1371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83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Tufts Health Plan: 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04298</a:t>
                      </a:r>
                    </a:p>
                  </a:txBody>
                  <a:tcPr marL="137160" marR="137160" marT="137160" marB="1371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14399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E80E5B6-DAC1-16AF-1BD5-EF8CF540F6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6" t="11289" r="20763" b="9268"/>
          <a:stretch/>
        </p:blipFill>
        <p:spPr>
          <a:xfrm>
            <a:off x="8249920" y="0"/>
            <a:ext cx="3942080" cy="2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6876E-D403-17F6-B028-9ADC3185A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9366" y="574675"/>
            <a:ext cx="9938834" cy="917575"/>
          </a:xfrm>
        </p:spPr>
        <p:txBody>
          <a:bodyPr/>
          <a:lstStyle/>
          <a:p>
            <a:r>
              <a:rPr lang="en-US" dirty="0"/>
              <a:t>Claims disputes/appeals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B8CB062-FECF-BCE1-A643-2269DAC15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16165"/>
              </p:ext>
            </p:extLst>
          </p:nvPr>
        </p:nvGraphicFramePr>
        <p:xfrm>
          <a:off x="2573713" y="1604841"/>
          <a:ext cx="6910140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3833">
                  <a:extLst>
                    <a:ext uri="{9D8B030D-6E8A-4147-A177-3AD203B41FA5}">
                      <a16:colId xmlns:a16="http://schemas.microsoft.com/office/drawing/2014/main" val="2662150506"/>
                    </a:ext>
                  </a:extLst>
                </a:gridCol>
                <a:gridCol w="1881962">
                  <a:extLst>
                    <a:ext uri="{9D8B030D-6E8A-4147-A177-3AD203B41FA5}">
                      <a16:colId xmlns:a16="http://schemas.microsoft.com/office/drawing/2014/main" val="1840687184"/>
                    </a:ext>
                  </a:extLst>
                </a:gridCol>
                <a:gridCol w="2594345">
                  <a:extLst>
                    <a:ext uri="{9D8B030D-6E8A-4147-A177-3AD203B41FA5}">
                      <a16:colId xmlns:a16="http://schemas.microsoft.com/office/drawing/2014/main" val="334622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Product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Address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910127"/>
                  </a:ext>
                </a:extLst>
              </a:tr>
              <a:tr h="62696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Harvard Pilgrim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Commercial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.</a:t>
                      </a:r>
                      <a:r>
                        <a:rPr lang="pl-P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.</a:t>
                      </a:r>
                      <a:r>
                        <a:rPr lang="pl-P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Box 699183 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pl-P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Quincy, MA 02269-9183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76031"/>
                  </a:ext>
                </a:extLst>
              </a:tr>
              <a:tr h="57216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Tufts Health Plan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Commercial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P.O. Box 251</a:t>
                      </a:r>
                      <a:b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it-IT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Canton, MA 02021-0251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63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Senior Products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P.O. Box 478</a:t>
                      </a:r>
                    </a:p>
                    <a:p>
                      <a: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Canton, MA 02021-0478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212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Public Plans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P.O. Box 524</a:t>
                      </a:r>
                    </a:p>
                    <a:p>
                      <a: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Canton, MA 02021-0524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939010"/>
                  </a:ext>
                </a:extLst>
              </a:tr>
            </a:tbl>
          </a:graphicData>
        </a:graphic>
      </p:graphicFrame>
      <p:pic>
        <p:nvPicPr>
          <p:cNvPr id="8" name="Picture 7" descr="A purple dollar sign with a stethoscope&#10;&#10;Description automatically generated">
            <a:extLst>
              <a:ext uri="{FF2B5EF4-FFF2-40B4-BE49-F238E27FC236}">
                <a16:creationId xmlns:a16="http://schemas.microsoft.com/office/drawing/2014/main" id="{1CFB4836-BC1E-F732-FAB1-575C14D1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53" y="443672"/>
            <a:ext cx="650249" cy="650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4C6DD-310E-4DA1-B45D-BA76D0DE9B1C}"/>
              </a:ext>
            </a:extLst>
          </p:cNvPr>
          <p:cNvSpPr txBox="1"/>
          <p:nvPr/>
        </p:nvSpPr>
        <p:spPr>
          <a:xfrm>
            <a:off x="4476942" y="5484745"/>
            <a:ext cx="7038119" cy="6771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Verdana" panose="020B0604030504040204" pitchFamily="34" charset="0"/>
              </a:rPr>
              <a:t>Available transactions on THP’s Provider Portal: submit corrected claims, dispute a denial or compensation amount, and return funds to THP.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122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6876E-D403-17F6-B028-9ADC3185A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800" y="574675"/>
            <a:ext cx="10439400" cy="917575"/>
          </a:xfrm>
        </p:spPr>
        <p:txBody>
          <a:bodyPr/>
          <a:lstStyle/>
          <a:p>
            <a:r>
              <a:rPr lang="en-US" dirty="0"/>
              <a:t>Fast and secure payments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60AF2-38D3-E7D9-5A46-EE39995A09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800" y="1492250"/>
            <a:ext cx="7894320" cy="452596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dirty="0"/>
              <a:t>We’ve partnered with </a:t>
            </a:r>
            <a:r>
              <a:rPr lang="en-US" sz="2000" dirty="0" err="1"/>
              <a:t>Payspan</a:t>
            </a:r>
            <a:r>
              <a:rPr lang="en-US" sz="2000" dirty="0"/>
              <a:t> Health for </a:t>
            </a:r>
            <a:r>
              <a:rPr lang="en-US" sz="2000" b="1" dirty="0">
                <a:solidFill>
                  <a:schemeClr val="accent2"/>
                </a:solidFill>
              </a:rPr>
              <a:t>electronic funds </a:t>
            </a:r>
            <a:br>
              <a:rPr lang="en-US" sz="2000" b="1" dirty="0">
                <a:solidFill>
                  <a:schemeClr val="accent2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transfers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chemeClr val="accent2"/>
                </a:solidFill>
              </a:rPr>
              <a:t>payment advisories </a:t>
            </a:r>
            <a:r>
              <a:rPr lang="en-US" sz="2000" dirty="0"/>
              <a:t>(explanation of payments </a:t>
            </a:r>
            <a:br>
              <a:rPr lang="en-US" sz="2000" dirty="0"/>
            </a:br>
            <a:r>
              <a:rPr lang="en-US" sz="2000" dirty="0"/>
              <a:t>and electronic remittance advice/835).</a:t>
            </a:r>
          </a:p>
          <a:p>
            <a:pPr marL="844232" lvl="3" indent="0">
              <a:lnSpc>
                <a:spcPct val="110000"/>
              </a:lnSpc>
              <a:spcBef>
                <a:spcPts val="3000"/>
              </a:spcBef>
              <a:buSzPct val="100000"/>
              <a:buNone/>
            </a:pPr>
            <a:r>
              <a:rPr lang="en-US" sz="2000" b="1" dirty="0">
                <a:solidFill>
                  <a:schemeClr val="tx2"/>
                </a:solidFill>
              </a:rPr>
              <a:t>Already have </a:t>
            </a:r>
            <a:r>
              <a:rPr lang="en-US" sz="2000" b="1" dirty="0" err="1">
                <a:solidFill>
                  <a:schemeClr val="tx2"/>
                </a:solidFill>
              </a:rPr>
              <a:t>Payspan</a:t>
            </a:r>
            <a:r>
              <a:rPr lang="en-US" sz="2000" b="1" dirty="0">
                <a:solidFill>
                  <a:schemeClr val="tx2"/>
                </a:solidFill>
              </a:rPr>
              <a:t>? </a:t>
            </a:r>
            <a:br>
              <a:rPr lang="en-US" sz="2000" b="1" dirty="0">
                <a:solidFill>
                  <a:schemeClr val="accent2"/>
                </a:solidFill>
              </a:rPr>
            </a:br>
            <a:r>
              <a:rPr lang="en-US" sz="1800" dirty="0"/>
              <a:t>Log into your account and add us as a payer.</a:t>
            </a:r>
          </a:p>
          <a:p>
            <a:pPr marL="844232" lvl="3" indent="0">
              <a:lnSpc>
                <a:spcPct val="110000"/>
              </a:lnSpc>
              <a:spcBef>
                <a:spcPts val="3000"/>
              </a:spcBef>
              <a:buSzPct val="100000"/>
              <a:buNone/>
            </a:pPr>
            <a:r>
              <a:rPr lang="en-US" sz="2000" b="1" dirty="0">
                <a:solidFill>
                  <a:schemeClr val="tx2"/>
                </a:solidFill>
              </a:rPr>
              <a:t>New to </a:t>
            </a:r>
            <a:r>
              <a:rPr lang="en-US" sz="2000" b="1" dirty="0" err="1">
                <a:solidFill>
                  <a:schemeClr val="tx2"/>
                </a:solidFill>
              </a:rPr>
              <a:t>Payspan</a:t>
            </a:r>
            <a:r>
              <a:rPr lang="en-US" sz="2000" b="1" dirty="0">
                <a:solidFill>
                  <a:schemeClr val="tx2"/>
                </a:solidFill>
              </a:rPr>
              <a:t>? </a:t>
            </a:r>
            <a:br>
              <a:rPr lang="en-US" sz="2000" b="1" dirty="0">
                <a:solidFill>
                  <a:schemeClr val="accent2"/>
                </a:solidFill>
              </a:rPr>
            </a:br>
            <a:r>
              <a:rPr lang="en-US" sz="1800" dirty="0"/>
              <a:t>Contact </a:t>
            </a:r>
            <a:r>
              <a:rPr lang="en-US" sz="1800" dirty="0" err="1"/>
              <a:t>Payspan</a:t>
            </a:r>
            <a:r>
              <a:rPr lang="en-US" sz="1800" dirty="0"/>
              <a:t> to obtain a registration code and PIN:</a:t>
            </a:r>
          </a:p>
          <a:p>
            <a:pPr marL="1485900" lvl="4" indent="-274320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Call: 877-331-7154</a:t>
            </a:r>
          </a:p>
          <a:p>
            <a:pPr marL="1485900" lvl="4" indent="-274320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Visit: </a:t>
            </a:r>
            <a:r>
              <a:rPr lang="en-US" sz="1800" dirty="0">
                <a:hlinkClick r:id="rId2"/>
              </a:rPr>
              <a:t>www.payspanhealth.com/RequestRegCode/</a:t>
            </a:r>
            <a:endParaRPr lang="en-US" sz="1800" dirty="0"/>
          </a:p>
          <a:p>
            <a:pPr marL="915988" lvl="2" indent="-342900"/>
            <a:endParaRPr lang="en-US" sz="1800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9538F8-6087-2314-6FA5-D5D258A5B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776662"/>
            <a:ext cx="650240" cy="650240"/>
          </a:xfrm>
          <a:prstGeom prst="rect">
            <a:avLst/>
          </a:prstGeom>
        </p:spPr>
      </p:pic>
      <p:pic>
        <p:nvPicPr>
          <p:cNvPr id="18" name="Picture 17" descr="A purple dollar sign with a stethoscope&#10;&#10;Description automatically generated">
            <a:extLst>
              <a:ext uri="{FF2B5EF4-FFF2-40B4-BE49-F238E27FC236}">
                <a16:creationId xmlns:a16="http://schemas.microsoft.com/office/drawing/2014/main" id="{0B21BA03-09F7-390D-1CAB-C5FDAB1E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2765742"/>
            <a:ext cx="650240" cy="65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740C9-2096-8585-B419-F25822E81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0" r="9715"/>
          <a:stretch/>
        </p:blipFill>
        <p:spPr>
          <a:xfrm>
            <a:off x="8453120" y="1558381"/>
            <a:ext cx="3122023" cy="2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11CE89F-C2CD-A45B-575B-452A46B1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0" y="0"/>
            <a:ext cx="4958745" cy="6858000"/>
          </a:xfrm>
        </p:spPr>
        <p:txBody>
          <a:bodyPr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News &amp; updates</a:t>
            </a:r>
          </a:p>
        </p:txBody>
      </p:sp>
    </p:spTree>
    <p:extLst>
      <p:ext uri="{BB962C8B-B14F-4D97-AF65-F5344CB8AC3E}">
        <p14:creationId xmlns:p14="http://schemas.microsoft.com/office/powerpoint/2010/main" val="72416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6876E-D403-17F6-B028-9ADC3185A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800" y="543968"/>
            <a:ext cx="10439400" cy="9175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Authorization, notification, and referral updates</a:t>
            </a:r>
            <a:br>
              <a:rPr lang="en-US" dirty="0"/>
            </a:br>
            <a:r>
              <a:rPr lang="en-US" sz="2100" b="1" dirty="0">
                <a:solidFill>
                  <a:schemeClr val="tx2"/>
                </a:solidFill>
              </a:rPr>
              <a:t>Harvard Pilgrim Commercial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60AF2-38D3-E7D9-5A46-EE39995A09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2234" y="1723343"/>
            <a:ext cx="11090872" cy="4114109"/>
          </a:xfrm>
        </p:spPr>
        <p:txBody>
          <a:bodyPr/>
          <a:lstStyle/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r>
              <a:rPr lang="en-US" sz="2000" dirty="0"/>
              <a:t>Prior authorization webpage (</a:t>
            </a:r>
            <a:r>
              <a:rPr lang="en-US" sz="2000" i="1" dirty="0"/>
              <a:t>new</a:t>
            </a:r>
            <a:r>
              <a:rPr lang="en-US" sz="2000" dirty="0"/>
              <a:t>): </a:t>
            </a:r>
            <a:br>
              <a:rPr lang="en-US" sz="2000" dirty="0"/>
            </a:br>
            <a:r>
              <a:rPr lang="en-US" sz="2000" u="sng" dirty="0">
                <a:solidFill>
                  <a:schemeClr val="accent6"/>
                </a:solidFill>
              </a:rPr>
              <a:t>www.point32health.org/provider/prior-authorization/</a:t>
            </a:r>
          </a:p>
          <a:p>
            <a:pPr marL="630238" lvl="1" indent="-342900">
              <a:lnSpc>
                <a:spcPct val="110000"/>
              </a:lnSpc>
              <a:spcBef>
                <a:spcPts val="2400"/>
              </a:spcBef>
            </a:pPr>
            <a:r>
              <a:rPr lang="en-US" sz="2000" dirty="0"/>
              <a:t>How to submit requests:</a:t>
            </a:r>
          </a:p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endParaRPr lang="en-US" sz="2000" b="1" dirty="0"/>
          </a:p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endParaRPr lang="en-US" sz="2000" b="1" dirty="0"/>
          </a:p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endParaRPr lang="en-US" sz="2000" b="1" dirty="0"/>
          </a:p>
          <a:p>
            <a:pPr marL="630238" lvl="1" indent="-342900">
              <a:lnSpc>
                <a:spcPct val="110000"/>
              </a:lnSpc>
              <a:spcBef>
                <a:spcPts val="2400"/>
              </a:spcBef>
            </a:pPr>
            <a:r>
              <a:rPr lang="en-US" sz="2000" dirty="0"/>
              <a:t>Fax numbers:</a:t>
            </a:r>
          </a:p>
          <a:p>
            <a:pPr marL="1005840" lvl="2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 dirty="0"/>
              <a:t>Referrals: 617-509-4297</a:t>
            </a:r>
          </a:p>
          <a:p>
            <a:pPr marL="1005840" lvl="2" indent="-342900">
              <a:lnSpc>
                <a:spcPct val="110000"/>
              </a:lnSpc>
              <a:spcBef>
                <a:spcPts val="1200"/>
              </a:spcBef>
            </a:pPr>
            <a:r>
              <a:rPr lang="en-US" sz="2000" dirty="0"/>
              <a:t>Authorizations and notifications: 800-232-0816</a:t>
            </a:r>
          </a:p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endParaRPr lang="en-US" sz="2000" b="1" dirty="0"/>
          </a:p>
          <a:p>
            <a:pPr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2000" dirty="0"/>
          </a:p>
          <a:p>
            <a:pPr marL="630238" lvl="1" indent="-342900">
              <a:lnSpc>
                <a:spcPct val="110000"/>
              </a:lnSpc>
              <a:spcBef>
                <a:spcPts val="1800"/>
              </a:spcBef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584FB0F-9C3C-44B3-45CA-F2A5CBD21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660097"/>
              </p:ext>
            </p:extLst>
          </p:nvPr>
        </p:nvGraphicFramePr>
        <p:xfrm>
          <a:off x="945995" y="3141383"/>
          <a:ext cx="10300009" cy="1545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395">
                  <a:extLst>
                    <a:ext uri="{9D8B030D-6E8A-4147-A177-3AD203B41FA5}">
                      <a16:colId xmlns:a16="http://schemas.microsoft.com/office/drawing/2014/main" val="672841872"/>
                    </a:ext>
                  </a:extLst>
                </a:gridCol>
                <a:gridCol w="1680116">
                  <a:extLst>
                    <a:ext uri="{9D8B030D-6E8A-4147-A177-3AD203B41FA5}">
                      <a16:colId xmlns:a16="http://schemas.microsoft.com/office/drawing/2014/main" val="2683277811"/>
                    </a:ext>
                  </a:extLst>
                </a:gridCol>
                <a:gridCol w="624468">
                  <a:extLst>
                    <a:ext uri="{9D8B030D-6E8A-4147-A177-3AD203B41FA5}">
                      <a16:colId xmlns:a16="http://schemas.microsoft.com/office/drawing/2014/main" val="254105028"/>
                    </a:ext>
                  </a:extLst>
                </a:gridCol>
                <a:gridCol w="5754030">
                  <a:extLst>
                    <a:ext uri="{9D8B030D-6E8A-4147-A177-3AD203B41FA5}">
                      <a16:colId xmlns:a16="http://schemas.microsoft.com/office/drawing/2014/main" val="2796720242"/>
                    </a:ext>
                  </a:extLst>
                </a:gridCol>
              </a:tblGrid>
              <a:tr h="38347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Provider Portal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858731"/>
                  </a:ext>
                </a:extLst>
              </a:tr>
              <a:tr h="55074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397247"/>
                  </a:ext>
                </a:extLst>
              </a:tr>
              <a:tr h="61121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Behavioral Health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Only available for certain services (</a:t>
                      </a:r>
                      <a:r>
                        <a:rPr lang="en-US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 of Jan. 1, 2025</a:t>
                      </a:r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405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262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6876E-D403-17F6-B028-9ADC3185A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256" y="505225"/>
            <a:ext cx="9934944" cy="917575"/>
          </a:xfrm>
        </p:spPr>
        <p:txBody>
          <a:bodyPr/>
          <a:lstStyle/>
          <a:p>
            <a:r>
              <a:rPr lang="en-US" dirty="0"/>
              <a:t>Updated address for Harvard Pilgrim mail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60AF2-38D3-E7D9-5A46-EE39995A09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98649" y="1654558"/>
            <a:ext cx="7299551" cy="122003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800" dirty="0"/>
              <a:t>Mail that would previously have been sent to the Harvard Pilgrim office at 1600 Crown Colony Drive in Quincy, MA should now be sent to our Point32Health corporate address: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3F5AD-EFC2-7FE2-9A92-173672780C3B}"/>
              </a:ext>
            </a:extLst>
          </p:cNvPr>
          <p:cNvSpPr txBox="1"/>
          <p:nvPr/>
        </p:nvSpPr>
        <p:spPr>
          <a:xfrm>
            <a:off x="563694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43B470-FC4C-A86B-0AAF-A8D83B83C0D2}"/>
              </a:ext>
            </a:extLst>
          </p:cNvPr>
          <p:cNvSpPr/>
          <p:nvPr/>
        </p:nvSpPr>
        <p:spPr>
          <a:xfrm>
            <a:off x="3713810" y="2950391"/>
            <a:ext cx="3301123" cy="12200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61B80-7374-3AA2-DFCB-095FE0C4E6B6}"/>
              </a:ext>
            </a:extLst>
          </p:cNvPr>
          <p:cNvSpPr txBox="1"/>
          <p:nvPr/>
        </p:nvSpPr>
        <p:spPr>
          <a:xfrm>
            <a:off x="3137756" y="3218109"/>
            <a:ext cx="4064620" cy="6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lvl="3" indent="0">
              <a:buNone/>
            </a:pPr>
            <a:r>
              <a:rPr lang="en-US" b="1" kern="1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Wellness Way</a:t>
            </a:r>
          </a:p>
          <a:p>
            <a:pPr marL="1085850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Canton, MA 02021</a:t>
            </a:r>
          </a:p>
        </p:txBody>
      </p:sp>
      <p:pic>
        <p:nvPicPr>
          <p:cNvPr id="8" name="Picture 7" descr="A purple and orange envelope&#10;&#10;Description automatically generated">
            <a:extLst>
              <a:ext uri="{FF2B5EF4-FFF2-40B4-BE49-F238E27FC236}">
                <a16:creationId xmlns:a16="http://schemas.microsoft.com/office/drawing/2014/main" id="{0CE2AE66-3638-F735-2A40-A640A139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2" y="437363"/>
            <a:ext cx="622346" cy="622346"/>
          </a:xfrm>
          <a:prstGeom prst="rect">
            <a:avLst/>
          </a:prstGeom>
        </p:spPr>
      </p:pic>
      <p:pic>
        <p:nvPicPr>
          <p:cNvPr id="11" name="Picture 10" descr="Person working from home">
            <a:extLst>
              <a:ext uri="{FF2B5EF4-FFF2-40B4-BE49-F238E27FC236}">
                <a16:creationId xmlns:a16="http://schemas.microsoft.com/office/drawing/2014/main" id="{4D427F68-D01D-B7F6-5712-C83C19FF9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0" t="7561" r="13537" b="4433"/>
          <a:stretch/>
        </p:blipFill>
        <p:spPr>
          <a:xfrm>
            <a:off x="1063256" y="1733050"/>
            <a:ext cx="2226616" cy="17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72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6876E-D403-17F6-B028-9ADC3185A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800" y="574675"/>
            <a:ext cx="10439400" cy="917575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New</a:t>
            </a:r>
            <a:r>
              <a:rPr lang="en-US" dirty="0"/>
              <a:t> Harvard Pilgrim product: PPO Access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60AF2-38D3-E7D9-5A46-EE39995A09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799" y="1492250"/>
            <a:ext cx="11205737" cy="4525963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Available beginning Jan. 1, 2025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Commercial PPO product 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PCP is not required 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In-network access to Harvard Pilgrim providers in 5 New England states and UnitedHealthcare Choice Plus network nationwide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Out-of-network access available at a higher-cost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Flex benefit option for Massachusetts members and LP (low-pay) benefit option for </a:t>
            </a:r>
            <a:br>
              <a:rPr lang="en-US" sz="2000" dirty="0"/>
            </a:br>
            <a:r>
              <a:rPr lang="en-US" sz="2000" dirty="0"/>
              <a:t>New Hampshire members</a:t>
            </a:r>
          </a:p>
        </p:txBody>
      </p:sp>
    </p:spTree>
    <p:extLst>
      <p:ext uri="{BB962C8B-B14F-4D97-AF65-F5344CB8AC3E}">
        <p14:creationId xmlns:p14="http://schemas.microsoft.com/office/powerpoint/2010/main" val="97894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16C712-5E07-4B7F-A0E1-4E58C59272D4}"/>
              </a:ext>
            </a:extLst>
          </p:cNvPr>
          <p:cNvSpPr txBox="1">
            <a:spLocks/>
          </p:cNvSpPr>
          <p:nvPr/>
        </p:nvSpPr>
        <p:spPr>
          <a:xfrm>
            <a:off x="560831" y="1667595"/>
            <a:ext cx="6589521" cy="39122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84163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285750" algn="l" defTabSz="457200" rtl="0" eaLnBrk="1" latinLnBrk="0" hangingPunct="1">
              <a:spcBef>
                <a:spcPts val="0"/>
              </a:spcBef>
              <a:buFont typeface="System Font Regular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284163" algn="l" defTabSz="4572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85750" algn="l" defTabSz="457200" rtl="0" eaLnBrk="1" latinLnBrk="0" hangingPunct="1">
              <a:spcBef>
                <a:spcPts val="0"/>
              </a:spcBef>
              <a:buFont typeface="System Font Regular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3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Point32Health</a:t>
            </a:r>
          </a:p>
          <a:p>
            <a:pPr marL="342900" indent="-342900">
              <a:spcBef>
                <a:spcPts val="3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tools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3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Billing and reimbursement</a:t>
            </a:r>
          </a:p>
          <a:p>
            <a:pPr marL="342900" indent="-342900">
              <a:spcBef>
                <a:spcPts val="3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&amp; updates</a:t>
            </a:r>
          </a:p>
          <a:p>
            <a:pPr marL="342900" indent="-342900">
              <a:spcBef>
                <a:spcPts val="3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B99D8-6323-47B4-9A0F-28592E02D2E2}"/>
              </a:ext>
            </a:extLst>
          </p:cNvPr>
          <p:cNvSpPr txBox="1"/>
          <p:nvPr/>
        </p:nvSpPr>
        <p:spPr>
          <a:xfrm>
            <a:off x="682751" y="499900"/>
            <a:ext cx="5572047" cy="66172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809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11CE89F-C2CD-A45B-575B-452A46B1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0" y="0"/>
            <a:ext cx="4958745" cy="6858000"/>
          </a:xfrm>
        </p:spPr>
        <p:txBody>
          <a:bodyPr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226521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E969A2-3237-4E66-7BE7-329B16FAAA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514" y="532743"/>
            <a:ext cx="10526340" cy="917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Insights and Updates for Providers</a:t>
            </a:r>
            <a:br>
              <a:rPr lang="en-US" dirty="0"/>
            </a:br>
            <a:r>
              <a:rPr lang="en-US" sz="3000" dirty="0">
                <a:solidFill>
                  <a:schemeClr val="accent3"/>
                </a:solidFill>
              </a:rPr>
              <a:t>Subscribe to get our provider newsletter sent to your inbox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B3673F-5DCE-EEC6-EDB5-5F940DDFE3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2531647"/>
            <a:ext cx="5357726" cy="4167188"/>
          </a:xfrm>
        </p:spPr>
        <p:txBody>
          <a:bodyPr/>
          <a:lstStyle/>
          <a:p>
            <a:r>
              <a:rPr lang="en-US" sz="2000" dirty="0"/>
              <a:t>Our monthly provider </a:t>
            </a:r>
            <a:r>
              <a:rPr lang="en-US" sz="2000" b="1" dirty="0">
                <a:solidFill>
                  <a:schemeClr val="accent2"/>
                </a:solidFill>
              </a:rPr>
              <a:t>newsletter</a:t>
            </a:r>
            <a:r>
              <a:rPr lang="en-US" sz="2000" dirty="0"/>
              <a:t> includes:</a:t>
            </a:r>
          </a:p>
          <a:p>
            <a:pPr lvl="1" indent="0">
              <a:buNone/>
            </a:pPr>
            <a:r>
              <a:rPr lang="en-US" sz="2000" dirty="0"/>
              <a:t> </a:t>
            </a:r>
          </a:p>
          <a:p>
            <a:pPr marL="548640" lvl="1" indent="-274320">
              <a:buSzPct val="100000"/>
            </a:pPr>
            <a:r>
              <a:rPr lang="en-US" sz="2000" dirty="0"/>
              <a:t>Policy and procedure updates</a:t>
            </a:r>
          </a:p>
          <a:p>
            <a:pPr marL="548640" lvl="1" indent="-274320">
              <a:buSzPct val="100000"/>
            </a:pPr>
            <a:endParaRPr lang="en-US" sz="2000" dirty="0"/>
          </a:p>
          <a:p>
            <a:pPr marL="548640" lvl="1" indent="-274320">
              <a:buSzPct val="100000"/>
            </a:pPr>
            <a:r>
              <a:rPr lang="en-US" sz="2000" dirty="0"/>
              <a:t>Billing updates </a:t>
            </a:r>
          </a:p>
          <a:p>
            <a:pPr marL="548640" lvl="1" indent="-274320">
              <a:buSzPct val="100000"/>
            </a:pPr>
            <a:endParaRPr lang="en-US" sz="2000" dirty="0"/>
          </a:p>
          <a:p>
            <a:pPr marL="548640" lvl="1" indent="-274320">
              <a:buSzPct val="100000"/>
            </a:pPr>
            <a:r>
              <a:rPr lang="en-US" sz="2000" dirty="0"/>
              <a:t>60-day advance notifications </a:t>
            </a:r>
          </a:p>
          <a:p>
            <a:pPr marL="548640" lvl="1" indent="-274320">
              <a:buSzPct val="100000"/>
            </a:pPr>
            <a:endParaRPr lang="en-US" sz="2000" dirty="0"/>
          </a:p>
          <a:p>
            <a:pPr marL="548640" lvl="1" indent="-274320">
              <a:buSzPct val="100000"/>
            </a:pPr>
            <a:r>
              <a:rPr lang="en-US" sz="2000" dirty="0"/>
              <a:t>And more</a:t>
            </a:r>
          </a:p>
          <a:p>
            <a:pPr marL="630238" lvl="1" indent="-342900"/>
            <a:endParaRPr lang="en-US" sz="2000" dirty="0"/>
          </a:p>
          <a:p>
            <a:pPr marL="630238" lvl="1" indent="-342900"/>
            <a:endParaRPr lang="en-US" sz="2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E8C48-AF8E-B8FE-E455-5BDF6109DEA7}"/>
              </a:ext>
            </a:extLst>
          </p:cNvPr>
          <p:cNvSpPr txBox="1"/>
          <p:nvPr/>
        </p:nvSpPr>
        <p:spPr>
          <a:xfrm>
            <a:off x="729572" y="1727792"/>
            <a:ext cx="6262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6"/>
                </a:solidFill>
              </a:rPr>
              <a:t>point32health.org/provider/news/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052B7-93FD-E2C1-3EAE-5EE28CBAF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820839"/>
            <a:ext cx="207058" cy="23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F6E28-4657-6523-D324-A6C323C39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46" b="4341"/>
          <a:stretch/>
        </p:blipFill>
        <p:spPr>
          <a:xfrm>
            <a:off x="852124" y="2626791"/>
            <a:ext cx="4871301" cy="237051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91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1DEA-4629-9C10-821D-ADA3B7A552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356" y="519895"/>
            <a:ext cx="11623643" cy="9159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Keep directory information up-to-date</a:t>
            </a:r>
            <a:br>
              <a:rPr lang="en-US" dirty="0"/>
            </a:br>
            <a:r>
              <a:rPr lang="en-US" sz="3000" dirty="0">
                <a:solidFill>
                  <a:schemeClr val="tx2"/>
                </a:solidFill>
              </a:rPr>
              <a:t>How to report a change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4EEA4-CB82-1B19-DDC7-06F34CF20B85}"/>
              </a:ext>
            </a:extLst>
          </p:cNvPr>
          <p:cNvSpPr txBox="1"/>
          <p:nvPr/>
        </p:nvSpPr>
        <p:spPr>
          <a:xfrm>
            <a:off x="1305143" y="2272603"/>
            <a:ext cx="10302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/>
                </a:solidFill>
              </a:rPr>
              <a:t>CAQH Provider Data Portal 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2000" b="0" i="1" dirty="0">
                <a:solidFill>
                  <a:schemeClr val="tx1">
                    <a:lumMod val="50000"/>
                  </a:schemeClr>
                </a:solidFill>
              </a:rPr>
              <a:t>primary way to update your info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FC747-BB51-1B12-9F12-5E95816149C6}"/>
              </a:ext>
            </a:extLst>
          </p:cNvPr>
          <p:cNvSpPr txBox="1"/>
          <p:nvPr/>
        </p:nvSpPr>
        <p:spPr>
          <a:xfrm>
            <a:off x="1639948" y="2819578"/>
            <a:ext cx="33924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3"/>
              </a:rPr>
              <a:t>https://proview.caqh.org/login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0A2FFF-AB3D-30CB-2841-265D3B9E2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32" y="2059756"/>
            <a:ext cx="650240" cy="65024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262861-9BE6-8EC6-9CA9-F5F6C94A8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489161"/>
              </p:ext>
            </p:extLst>
          </p:nvPr>
        </p:nvGraphicFramePr>
        <p:xfrm>
          <a:off x="600832" y="3671071"/>
          <a:ext cx="11006666" cy="219383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97948">
                  <a:extLst>
                    <a:ext uri="{9D8B030D-6E8A-4147-A177-3AD203B41FA5}">
                      <a16:colId xmlns:a16="http://schemas.microsoft.com/office/drawing/2014/main" val="410909510"/>
                    </a:ext>
                  </a:extLst>
                </a:gridCol>
                <a:gridCol w="4436534">
                  <a:extLst>
                    <a:ext uri="{9D8B030D-6E8A-4147-A177-3AD203B41FA5}">
                      <a16:colId xmlns:a16="http://schemas.microsoft.com/office/drawing/2014/main" val="508050105"/>
                    </a:ext>
                  </a:extLst>
                </a:gridCol>
                <a:gridCol w="5072184">
                  <a:extLst>
                    <a:ext uri="{9D8B030D-6E8A-4147-A177-3AD203B41FA5}">
                      <a16:colId xmlns:a16="http://schemas.microsoft.com/office/drawing/2014/main" val="384664781"/>
                    </a:ext>
                  </a:extLst>
                </a:gridCol>
              </a:tblGrid>
              <a:tr h="500544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Harvard Pilgrim Health Care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6986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Tufts Health 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85739"/>
                  </a:ext>
                </a:extLst>
              </a:tr>
              <a:tr h="169329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Provider Information Change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Form: </a:t>
                      </a:r>
                      <a:br>
                        <a:rPr lang="en-US" sz="1800" b="1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6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Provider Information Change Form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Email: </a:t>
                      </a:r>
                      <a:br>
                        <a:rPr lang="en-US" sz="1800" b="1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hlinkClick r:id="rId6"/>
                        </a:rPr>
                        <a:t>PPC@point32health.org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Form: </a:t>
                      </a:r>
                      <a:br>
                        <a:rPr lang="en-US" sz="1800" b="1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hlinkClick r:id="rId7"/>
                        </a:rPr>
                        <a:t>Medical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8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or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hlinkClick r:id="rId8"/>
                        </a:rPr>
                        <a:t>Behavioral Health</a:t>
                      </a:r>
                      <a:endParaRPr lang="en-US" sz="1800" b="1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Email: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hlinkClick r:id="rId9"/>
                        </a:rPr>
                        <a:t>provider_information_dept@point32health.org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77356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3F22805-42C4-065A-D8DF-2F45FB09A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2890" y="2884767"/>
            <a:ext cx="207058" cy="230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47A06-7CDA-990D-B624-FF1EA244B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27" r="25407" b="39679"/>
          <a:stretch/>
        </p:blipFill>
        <p:spPr>
          <a:xfrm>
            <a:off x="9569744" y="676104"/>
            <a:ext cx="2021423" cy="15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8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091A-C603-C415-B1BC-B79C3DBF4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985" y="574675"/>
            <a:ext cx="10447215" cy="917575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73179758-B1B1-C015-C4C5-FD1529847BA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6849492"/>
              </p:ext>
            </p:extLst>
          </p:nvPr>
        </p:nvGraphicFramePr>
        <p:xfrm>
          <a:off x="592667" y="1340515"/>
          <a:ext cx="11006666" cy="448613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97948">
                  <a:extLst>
                    <a:ext uri="{9D8B030D-6E8A-4147-A177-3AD203B41FA5}">
                      <a16:colId xmlns:a16="http://schemas.microsoft.com/office/drawing/2014/main" val="410909510"/>
                    </a:ext>
                  </a:extLst>
                </a:gridCol>
                <a:gridCol w="4496929">
                  <a:extLst>
                    <a:ext uri="{9D8B030D-6E8A-4147-A177-3AD203B41FA5}">
                      <a16:colId xmlns:a16="http://schemas.microsoft.com/office/drawing/2014/main" val="508050105"/>
                    </a:ext>
                  </a:extLst>
                </a:gridCol>
                <a:gridCol w="5011789">
                  <a:extLst>
                    <a:ext uri="{9D8B030D-6E8A-4147-A177-3AD203B41FA5}">
                      <a16:colId xmlns:a16="http://schemas.microsoft.com/office/drawing/2014/main" val="384664781"/>
                    </a:ext>
                  </a:extLst>
                </a:gridCol>
              </a:tblGrid>
              <a:tr h="413859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Harvard Pilgrim Health Care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69862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Tufts Health 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85739"/>
                  </a:ext>
                </a:extLst>
              </a:tr>
              <a:tr h="13290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Provider Services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Commercial: 800-708-4414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Commercial: 888-884-2404</a:t>
                      </a:r>
                    </a:p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Tufts Health Public Plans: 888-257-1985</a:t>
                      </a:r>
                    </a:p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Tufts Health Senior Products: 800-279-9022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77356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Electronic Data Interchange (EDI)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Phone: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800-708-4414 (Option 1; then 3)</a:t>
                      </a:r>
                    </a:p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Email: </a:t>
                      </a:r>
                      <a:r>
                        <a:rPr lang="en-US" sz="1800" dirty="0">
                          <a:hlinkClick r:id="rId3"/>
                        </a:rPr>
                        <a:t>EDI_Team@point32health.org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Phone: 888-880-8699, ext. 54042</a:t>
                      </a:r>
                    </a:p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Email: </a:t>
                      </a:r>
                      <a:r>
                        <a:rPr lang="en-US" sz="1800" dirty="0">
                          <a:hlinkClick r:id="rId4"/>
                        </a:rPr>
                        <a:t>edi_operations@point32health.org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1591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Technical Inquiries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Phone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800-708-4414 (Option 1; then 6)</a:t>
                      </a:r>
                    </a:p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Email: </a:t>
                      </a:r>
                      <a:r>
                        <a:rPr lang="en-US" sz="1800" dirty="0">
                          <a:hlinkClick r:id="rId5"/>
                        </a:rPr>
                        <a:t>Provider_eBusiness_Services@</a:t>
                      </a:r>
                      <a:br>
                        <a:rPr lang="en-US" sz="1800" dirty="0">
                          <a:hlinkClick r:id="rId5"/>
                        </a:rPr>
                      </a:br>
                      <a:r>
                        <a:rPr lang="en-US" sz="1800" dirty="0">
                          <a:hlinkClick r:id="rId5"/>
                        </a:rPr>
                        <a:t>point32health.org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8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Email: </a:t>
                      </a:r>
                      <a:r>
                        <a:rPr lang="en-US" sz="1800" dirty="0">
                          <a:hlinkClick r:id="rId6"/>
                        </a:rPr>
                        <a:t>Tufts_Health_Plan_Provider_</a:t>
                      </a:r>
                      <a:br>
                        <a:rPr lang="en-US" sz="1800" dirty="0">
                          <a:hlinkClick r:id="rId6"/>
                        </a:rPr>
                      </a:br>
                      <a:r>
                        <a:rPr lang="en-US" sz="1800" dirty="0">
                          <a:hlinkClick r:id="rId6"/>
                        </a:rPr>
                        <a:t>Technical_Support@point32health.org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7188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8B6CFD-1B56-143C-5D1F-2977C640256D}"/>
              </a:ext>
            </a:extLst>
          </p:cNvPr>
          <p:cNvSpPr txBox="1"/>
          <p:nvPr/>
        </p:nvSpPr>
        <p:spPr>
          <a:xfrm>
            <a:off x="5974152" y="6076877"/>
            <a:ext cx="689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sz="1400" b="1" dirty="0">
                <a:solidFill>
                  <a:schemeClr val="accent1"/>
                </a:solidFill>
              </a:rPr>
              <a:t>The Provider Services email was discontinued as of Oct. 1, 2024.</a:t>
            </a:r>
          </a:p>
        </p:txBody>
      </p:sp>
    </p:spTree>
    <p:extLst>
      <p:ext uri="{BB962C8B-B14F-4D97-AF65-F5344CB8AC3E}">
        <p14:creationId xmlns:p14="http://schemas.microsoft.com/office/powerpoint/2010/main" val="1393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94FBE5-770D-A4BE-74A1-43C90420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0"/>
            <a:ext cx="4955687" cy="6858000"/>
          </a:xfrm>
        </p:spPr>
        <p:txBody>
          <a:bodyPr/>
          <a:lstStyle/>
          <a:p>
            <a:r>
              <a:rPr lang="en-US" sz="4800" dirty="0">
                <a:solidFill>
                  <a:schemeClr val="accent3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58970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11CE89F-C2CD-A45B-575B-452A46B1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0" y="0"/>
            <a:ext cx="6128659" cy="6858000"/>
          </a:xfrm>
        </p:spPr>
        <p:txBody>
          <a:bodyPr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About Point32Health</a:t>
            </a:r>
          </a:p>
        </p:txBody>
      </p:sp>
    </p:spTree>
    <p:extLst>
      <p:ext uri="{BB962C8B-B14F-4D97-AF65-F5344CB8AC3E}">
        <p14:creationId xmlns:p14="http://schemas.microsoft.com/office/powerpoint/2010/main" val="178833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36EC35-892E-9F2F-908E-AD09900D9591}"/>
              </a:ext>
            </a:extLst>
          </p:cNvPr>
          <p:cNvSpPr txBox="1">
            <a:spLocks/>
          </p:cNvSpPr>
          <p:nvPr/>
        </p:nvSpPr>
        <p:spPr>
          <a:xfrm>
            <a:off x="609762" y="545285"/>
            <a:ext cx="10972475" cy="916597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family of brands</a:t>
            </a:r>
            <a:endParaRPr lang="en-US" i="1" u="sng" dirty="0"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7C449-4940-3552-C3D5-53EA41FB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161" y="1163468"/>
            <a:ext cx="6119678" cy="50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8EE95A9-4163-71BC-19B4-64F4BB4ECBBB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475832" y="4600025"/>
            <a:ext cx="3718469" cy="2123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9A82D914-B72B-DF5F-30AF-BB8745BB0019}"/>
              </a:ext>
            </a:extLst>
          </p:cNvPr>
          <p:cNvSpPr/>
          <p:nvPr/>
        </p:nvSpPr>
        <p:spPr>
          <a:xfrm>
            <a:off x="8394201" y="1843278"/>
            <a:ext cx="3170678" cy="1541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3794107-6A59-5518-A041-506728F0DF24}"/>
              </a:ext>
            </a:extLst>
          </p:cNvPr>
          <p:cNvSpPr/>
          <p:nvPr/>
        </p:nvSpPr>
        <p:spPr>
          <a:xfrm>
            <a:off x="627121" y="1843278"/>
            <a:ext cx="4848711" cy="1541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2B9FFF-EC93-7BA9-115A-95405C8EEA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7121" y="549783"/>
            <a:ext cx="11564879" cy="915988"/>
          </a:xfrm>
        </p:spPr>
        <p:txBody>
          <a:bodyPr/>
          <a:lstStyle/>
          <a:p>
            <a:r>
              <a:rPr lang="en-US" dirty="0"/>
              <a:t>Our product portfolio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C1554-6BE8-1CA2-2ABF-270B40F981BC}"/>
              </a:ext>
            </a:extLst>
          </p:cNvPr>
          <p:cNvSpPr txBox="1"/>
          <p:nvPr/>
        </p:nvSpPr>
        <p:spPr>
          <a:xfrm>
            <a:off x="5862640" y="3051834"/>
            <a:ext cx="2144751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Tufts Health Plan commercial members are migrating to Harvard Pilgrim commercial plans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4BACB9-EDF9-BFEC-30D8-58E1C82A8C0F}"/>
              </a:ext>
            </a:extLst>
          </p:cNvPr>
          <p:cNvGrpSpPr/>
          <p:nvPr/>
        </p:nvGrpSpPr>
        <p:grpSpPr>
          <a:xfrm>
            <a:off x="627122" y="3332505"/>
            <a:ext cx="4848710" cy="2008307"/>
            <a:chOff x="627122" y="2691471"/>
            <a:chExt cx="4848710" cy="200830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2FE963-4A0D-0B44-54A1-A3E3DA7088D3}"/>
                </a:ext>
              </a:extLst>
            </p:cNvPr>
            <p:cNvSpPr txBox="1"/>
            <p:nvPr/>
          </p:nvSpPr>
          <p:spPr>
            <a:xfrm>
              <a:off x="3937653" y="3222450"/>
              <a:ext cx="1538179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</a:rPr>
                <a:t>Commercial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2A56E8-3956-D533-925B-2248F1515B8B}"/>
                </a:ext>
              </a:extLst>
            </p:cNvPr>
            <p:cNvSpPr txBox="1"/>
            <p:nvPr/>
          </p:nvSpPr>
          <p:spPr>
            <a:xfrm>
              <a:off x="2282387" y="3222450"/>
              <a:ext cx="1538179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noAutofit/>
            </a:bodyPr>
            <a:lstStyle/>
            <a:p>
              <a:pPr marL="0" lvl="0" indent="0" defTabSz="6223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</a:rPr>
                <a:t>Tufts Health Senior Products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547D5E-6897-A40C-6235-B37F098EA58D}"/>
                </a:ext>
              </a:extLst>
            </p:cNvPr>
            <p:cNvSpPr txBox="1"/>
            <p:nvPr/>
          </p:nvSpPr>
          <p:spPr>
            <a:xfrm>
              <a:off x="627122" y="3222450"/>
              <a:ext cx="1538179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noAutofit/>
            </a:bodyPr>
            <a:lstStyle/>
            <a:p>
              <a:pPr marL="0" lvl="0" indent="0" defTabSz="6223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</a:rPr>
                <a:t>Tufts Health Public Plans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6D2B69A-62AA-715A-B169-A4901AA9A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476" y="2691471"/>
              <a:ext cx="1" cy="587454"/>
            </a:xfrm>
            <a:prstGeom prst="line">
              <a:avLst/>
            </a:prstGeom>
            <a:ln w="38100">
              <a:solidFill>
                <a:schemeClr val="bg2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64510471-819A-E1E1-1A0E-D4C7CCD828C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092707" y="2288467"/>
              <a:ext cx="262274" cy="1655264"/>
            </a:xfrm>
            <a:prstGeom prst="bentConnector2">
              <a:avLst/>
            </a:prstGeom>
            <a:ln w="381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B458DF2A-7B67-72A0-8041-5244C9C2C5ED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V="1">
              <a:off x="3717636" y="2288468"/>
              <a:ext cx="262274" cy="1655264"/>
            </a:xfrm>
            <a:prstGeom prst="bentConnector2">
              <a:avLst/>
            </a:prstGeom>
            <a:ln w="381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DE9EE7-F0BE-4271-C030-5B15D3A3DD44}"/>
              </a:ext>
            </a:extLst>
          </p:cNvPr>
          <p:cNvGrpSpPr/>
          <p:nvPr/>
        </p:nvGrpSpPr>
        <p:grpSpPr>
          <a:xfrm>
            <a:off x="9194301" y="3332505"/>
            <a:ext cx="1538179" cy="2008307"/>
            <a:chOff x="9194301" y="2691471"/>
            <a:chExt cx="1538179" cy="20083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1239C0-7319-8C14-92CC-A9D487D3CFE7}"/>
                </a:ext>
              </a:extLst>
            </p:cNvPr>
            <p:cNvSpPr txBox="1"/>
            <p:nvPr/>
          </p:nvSpPr>
          <p:spPr>
            <a:xfrm>
              <a:off x="9194301" y="3222450"/>
              <a:ext cx="1538179" cy="147732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</a:rPr>
                <a:t>Commercial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6B1F9E8-12AC-1653-76F7-470622D08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6168" y="2691471"/>
              <a:ext cx="0" cy="530979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Graphic 97">
            <a:extLst>
              <a:ext uri="{FF2B5EF4-FFF2-40B4-BE49-F238E27FC236}">
                <a16:creationId xmlns:a16="http://schemas.microsoft.com/office/drawing/2014/main" id="{74352B1A-716D-2450-174D-72ED8665A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-5076"/>
          <a:stretch/>
        </p:blipFill>
        <p:spPr>
          <a:xfrm>
            <a:off x="1979913" y="2073487"/>
            <a:ext cx="2143125" cy="1122959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FBC50E2C-F996-9212-6D22-D3EB4C9CB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" b="-8610"/>
          <a:stretch/>
        </p:blipFill>
        <p:spPr>
          <a:xfrm>
            <a:off x="8561228" y="2073488"/>
            <a:ext cx="2849880" cy="10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1C89-164A-4455-A761-52D451BF41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960" y="560276"/>
            <a:ext cx="9405303" cy="915988"/>
          </a:xfrm>
        </p:spPr>
        <p:txBody>
          <a:bodyPr/>
          <a:lstStyle/>
          <a:p>
            <a:r>
              <a:rPr lang="en-US" dirty="0"/>
              <a:t>Member ID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0436-0183-450B-A283-1DCC8D71B8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36487" y="1909948"/>
            <a:ext cx="7209572" cy="1447800"/>
          </a:xfrm>
        </p:spPr>
        <p:txBody>
          <a:bodyPr/>
          <a:lstStyle/>
          <a:p>
            <a:pPr marL="274320" indent="-27432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Member ID cards includes </a:t>
            </a:r>
            <a:r>
              <a:rPr lang="en-US" sz="2000" b="1" dirty="0">
                <a:solidFill>
                  <a:schemeClr val="accent2"/>
                </a:solidFill>
              </a:rPr>
              <a:t>product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chemeClr val="accent2"/>
                </a:solidFill>
              </a:rPr>
              <a:t>claims information</a:t>
            </a:r>
          </a:p>
          <a:p>
            <a:pPr marL="274320" indent="-27432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74320" indent="-27432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Verify</a:t>
            </a:r>
            <a:r>
              <a:rPr lang="en-US" sz="2000" dirty="0"/>
              <a:t> the latest member eligibility and benefits electronically via our provider portals or NEHEN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C3DF6D-1758-43C2-8E7A-D7A79973C982}"/>
              </a:ext>
            </a:extLst>
          </p:cNvPr>
          <p:cNvSpPr/>
          <p:nvPr/>
        </p:nvSpPr>
        <p:spPr>
          <a:xfrm>
            <a:off x="2554164" y="2947135"/>
            <a:ext cx="270711" cy="336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6005B6-5D0D-7C63-28D7-AF41EF3891CE}"/>
              </a:ext>
            </a:extLst>
          </p:cNvPr>
          <p:cNvGrpSpPr/>
          <p:nvPr/>
        </p:nvGrpSpPr>
        <p:grpSpPr>
          <a:xfrm>
            <a:off x="958215" y="1909947"/>
            <a:ext cx="2679700" cy="1631950"/>
            <a:chOff x="958215" y="1909947"/>
            <a:chExt cx="2679700" cy="163195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C413DA9-C39C-528A-962E-09B06C9E8F3C}"/>
                </a:ext>
              </a:extLst>
            </p:cNvPr>
            <p:cNvSpPr/>
            <p:nvPr/>
          </p:nvSpPr>
          <p:spPr>
            <a:xfrm>
              <a:off x="958215" y="1909947"/>
              <a:ext cx="2679700" cy="163195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333BA6-0F80-7CBB-C44A-5FA9131B0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82" t="7427" r="4890" b="9839"/>
            <a:stretch/>
          </p:blipFill>
          <p:spPr>
            <a:xfrm>
              <a:off x="1073150" y="2025649"/>
              <a:ext cx="2475231" cy="140075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E0AFD09-BD6F-5701-20DD-4D93A9BC8E83}"/>
              </a:ext>
            </a:extLst>
          </p:cNvPr>
          <p:cNvSpPr/>
          <p:nvPr/>
        </p:nvSpPr>
        <p:spPr>
          <a:xfrm>
            <a:off x="-2244436" y="3541897"/>
            <a:ext cx="45719" cy="4571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625EEC-572B-996A-A810-1014A786EBF6}"/>
              </a:ext>
            </a:extLst>
          </p:cNvPr>
          <p:cNvGrpSpPr/>
          <p:nvPr/>
        </p:nvGrpSpPr>
        <p:grpSpPr>
          <a:xfrm>
            <a:off x="1556786" y="3357747"/>
            <a:ext cx="2679700" cy="1631950"/>
            <a:chOff x="1930862" y="3357747"/>
            <a:chExt cx="2679700" cy="163195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1EB400B-B3E4-3174-D324-CEF95236DE91}"/>
                </a:ext>
              </a:extLst>
            </p:cNvPr>
            <p:cNvSpPr/>
            <p:nvPr/>
          </p:nvSpPr>
          <p:spPr>
            <a:xfrm>
              <a:off x="1930862" y="3357747"/>
              <a:ext cx="2679700" cy="163195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E47155C-0F4C-13D7-3A10-5E9C1C59B4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1" t="5762" r="4879" b="8429"/>
            <a:stretch/>
          </p:blipFill>
          <p:spPr bwMode="auto">
            <a:xfrm>
              <a:off x="2120382" y="3456992"/>
              <a:ext cx="2336512" cy="143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68F7A07-28DD-63A5-2BF0-14EFD3FAA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79" t="8672" r="12525" b="38554"/>
          <a:stretch/>
        </p:blipFill>
        <p:spPr>
          <a:xfrm>
            <a:off x="7777757" y="3904811"/>
            <a:ext cx="3668302" cy="1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8A4C-61C6-FA4E-9F63-42083206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2" y="0"/>
            <a:ext cx="4973764" cy="6858000"/>
          </a:xfrm>
        </p:spPr>
        <p:txBody>
          <a:bodyPr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Online tools</a:t>
            </a:r>
          </a:p>
        </p:txBody>
      </p:sp>
    </p:spTree>
    <p:extLst>
      <p:ext uri="{BB962C8B-B14F-4D97-AF65-F5344CB8AC3E}">
        <p14:creationId xmlns:p14="http://schemas.microsoft.com/office/powerpoint/2010/main" val="355537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65D45-835F-341E-90B0-C31CC5144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1" b="8131"/>
          <a:stretch/>
        </p:blipFill>
        <p:spPr>
          <a:xfrm>
            <a:off x="4195079" y="2585814"/>
            <a:ext cx="3923413" cy="1848031"/>
          </a:xfrm>
          <a:prstGeom prst="rect">
            <a:avLst/>
          </a:prstGeom>
        </p:spPr>
      </p:pic>
      <p:pic>
        <p:nvPicPr>
          <p:cNvPr id="6" name="Picture 5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D2060BAD-49F5-12FD-7102-E3B82FFF7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1" t="10776" r="8442" b="13226"/>
          <a:stretch/>
        </p:blipFill>
        <p:spPr>
          <a:xfrm>
            <a:off x="3354198" y="1841289"/>
            <a:ext cx="5518951" cy="33155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71C636B-1059-9042-AB09-7CBF693B6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8" y="557623"/>
            <a:ext cx="11582392" cy="917575"/>
          </a:xfrm>
        </p:spPr>
        <p:txBody>
          <a:bodyPr/>
          <a:lstStyle/>
          <a:p>
            <a:r>
              <a:rPr lang="en-US" dirty="0"/>
              <a:t>Point32Health provider website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99CD6860-9ABA-82A6-ACD3-959A3EB67AB5}"/>
              </a:ext>
            </a:extLst>
          </p:cNvPr>
          <p:cNvSpPr/>
          <p:nvPr/>
        </p:nvSpPr>
        <p:spPr>
          <a:xfrm>
            <a:off x="8455512" y="3486322"/>
            <a:ext cx="2544865" cy="773482"/>
          </a:xfrm>
          <a:prstGeom prst="wedgeRectCallout">
            <a:avLst>
              <a:gd name="adj1" fmla="val -33191"/>
              <a:gd name="adj2" fmla="val -16724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Important</a:t>
            </a:r>
            <a:r>
              <a:rPr lang="en-US" sz="2000" dirty="0"/>
              <a:t> </a:t>
            </a:r>
            <a:r>
              <a:rPr lang="en-US" b="1" dirty="0"/>
              <a:t>news and updates </a:t>
            </a:r>
            <a:r>
              <a:rPr lang="en-US" sz="1600" dirty="0"/>
              <a:t>are highlighted</a:t>
            </a:r>
            <a:endParaRPr lang="en-US" sz="16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7C1082-849D-E3B8-AF35-1B2F904AE2C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810737" y="2751162"/>
            <a:ext cx="952649" cy="370689"/>
          </a:xfrm>
          <a:prstGeom prst="straightConnector1">
            <a:avLst/>
          </a:prstGeom>
          <a:ln w="254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5B1ED-9DEA-DA34-0B55-760642E9323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522991" y="1897510"/>
            <a:ext cx="0" cy="688304"/>
          </a:xfrm>
          <a:prstGeom prst="straightConnector1">
            <a:avLst/>
          </a:prstGeom>
          <a:ln w="254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E1C1F9-0587-4780-D4C7-DAA12865C361}"/>
              </a:ext>
            </a:extLst>
          </p:cNvPr>
          <p:cNvCxnSpPr>
            <a:cxnSpLocks/>
          </p:cNvCxnSpPr>
          <p:nvPr/>
        </p:nvCxnSpPr>
        <p:spPr>
          <a:xfrm flipV="1">
            <a:off x="6099544" y="4351997"/>
            <a:ext cx="0" cy="1107849"/>
          </a:xfrm>
          <a:prstGeom prst="straightConnector1">
            <a:avLst/>
          </a:prstGeom>
          <a:ln w="254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A23021-9E14-795C-13A1-23F79774651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552951" y="3286448"/>
            <a:ext cx="902561" cy="586615"/>
          </a:xfrm>
          <a:prstGeom prst="straightConnector1">
            <a:avLst/>
          </a:prstGeom>
          <a:ln w="254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20FF901-77C2-1226-3990-C2A7B9A9DD43}"/>
              </a:ext>
            </a:extLst>
          </p:cNvPr>
          <p:cNvSpPr/>
          <p:nvPr/>
        </p:nvSpPr>
        <p:spPr>
          <a:xfrm>
            <a:off x="1134696" y="2751162"/>
            <a:ext cx="2676041" cy="741378"/>
          </a:xfrm>
          <a:prstGeom prst="wedgeRectCallout">
            <a:avLst>
              <a:gd name="adj1" fmla="val 27402"/>
              <a:gd name="adj2" fmla="val -25672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Navigate the website from the top </a:t>
            </a:r>
            <a:r>
              <a:rPr lang="en-US" b="1" dirty="0"/>
              <a:t>Menu Bar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E966C8D-72DB-923B-A4F9-81608013C7F3}"/>
              </a:ext>
            </a:extLst>
          </p:cNvPr>
          <p:cNvSpPr/>
          <p:nvPr/>
        </p:nvSpPr>
        <p:spPr>
          <a:xfrm>
            <a:off x="5851336" y="1473523"/>
            <a:ext cx="3343309" cy="423987"/>
          </a:xfrm>
          <a:prstGeom prst="wedgeRectCallout">
            <a:avLst>
              <a:gd name="adj1" fmla="val -2955"/>
              <a:gd name="adj2" fmla="val 6354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Log in to our </a:t>
            </a:r>
            <a:r>
              <a:rPr lang="en-US" b="1" dirty="0"/>
              <a:t>Provider Portals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35BC30-EF89-34AF-E725-0B07BF9E5A52}"/>
              </a:ext>
            </a:extLst>
          </p:cNvPr>
          <p:cNvSpPr txBox="1"/>
          <p:nvPr/>
        </p:nvSpPr>
        <p:spPr>
          <a:xfrm>
            <a:off x="844739" y="1117102"/>
            <a:ext cx="3526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point32health.org/provider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417CA-2F9E-BC28-A80A-62E38FB46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81" y="1191375"/>
            <a:ext cx="207058" cy="23072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82C7AE0-E976-3178-ADE0-A506181C0C6B}"/>
              </a:ext>
            </a:extLst>
          </p:cNvPr>
          <p:cNvSpPr/>
          <p:nvPr/>
        </p:nvSpPr>
        <p:spPr>
          <a:xfrm>
            <a:off x="3033047" y="5285832"/>
            <a:ext cx="6267928" cy="451627"/>
          </a:xfrm>
          <a:prstGeom prst="wedgeRectCallout">
            <a:avLst>
              <a:gd name="adj1" fmla="val -16562"/>
              <a:gd name="adj2" fmla="val 445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 the </a:t>
            </a:r>
            <a:r>
              <a:rPr lang="en-US" b="1" dirty="0"/>
              <a:t>Quick Navigation</a:t>
            </a:r>
            <a:r>
              <a:rPr lang="en-US" dirty="0"/>
              <a:t> </a:t>
            </a:r>
            <a:r>
              <a:rPr lang="en-US" sz="1600" dirty="0"/>
              <a:t>for easy access to the top resources </a:t>
            </a:r>
          </a:p>
        </p:txBody>
      </p:sp>
    </p:spTree>
    <p:extLst>
      <p:ext uri="{BB962C8B-B14F-4D97-AF65-F5344CB8AC3E}">
        <p14:creationId xmlns:p14="http://schemas.microsoft.com/office/powerpoint/2010/main" val="299639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1D016-6AC2-4A34-BA9C-4AD8B76D0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7" t="6767" r="16572" b="4834"/>
          <a:stretch/>
        </p:blipFill>
        <p:spPr>
          <a:xfrm>
            <a:off x="3639834" y="2231030"/>
            <a:ext cx="5645002" cy="407506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71C636B-1059-9042-AB09-7CBF693B6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712" y="551904"/>
            <a:ext cx="10396189" cy="917575"/>
          </a:xfrm>
        </p:spPr>
        <p:txBody>
          <a:bodyPr/>
          <a:lstStyle/>
          <a:p>
            <a:r>
              <a:rPr lang="en-US" dirty="0"/>
              <a:t>Policies &amp; Manuals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2FD9F1-689D-767F-4335-29ECEA52B139}"/>
              </a:ext>
            </a:extLst>
          </p:cNvPr>
          <p:cNvGrpSpPr/>
          <p:nvPr/>
        </p:nvGrpSpPr>
        <p:grpSpPr>
          <a:xfrm>
            <a:off x="1680203" y="2833566"/>
            <a:ext cx="3775580" cy="908268"/>
            <a:chOff x="3197042" y="3567066"/>
            <a:chExt cx="2130100" cy="1170997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6F84BE1-5240-4412-3066-76D5ABD21345}"/>
                </a:ext>
              </a:extLst>
            </p:cNvPr>
            <p:cNvSpPr/>
            <p:nvPr/>
          </p:nvSpPr>
          <p:spPr>
            <a:xfrm>
              <a:off x="3197042" y="3567066"/>
              <a:ext cx="2130100" cy="1170997"/>
            </a:xfrm>
            <a:custGeom>
              <a:avLst/>
              <a:gdLst>
                <a:gd name="connsiteX0" fmla="*/ 0 w 2489210"/>
                <a:gd name="connsiteY0" fmla="*/ 718984 h 1437968"/>
                <a:gd name="connsiteX1" fmla="*/ 359492 w 2489210"/>
                <a:gd name="connsiteY1" fmla="*/ 0 h 1437968"/>
                <a:gd name="connsiteX2" fmla="*/ 2129718 w 2489210"/>
                <a:gd name="connsiteY2" fmla="*/ 0 h 1437968"/>
                <a:gd name="connsiteX3" fmla="*/ 2489210 w 2489210"/>
                <a:gd name="connsiteY3" fmla="*/ 718984 h 1437968"/>
                <a:gd name="connsiteX4" fmla="*/ 2129718 w 2489210"/>
                <a:gd name="connsiteY4" fmla="*/ 1437968 h 1437968"/>
                <a:gd name="connsiteX5" fmla="*/ 359492 w 2489210"/>
                <a:gd name="connsiteY5" fmla="*/ 1437968 h 1437968"/>
                <a:gd name="connsiteX6" fmla="*/ 0 w 2489210"/>
                <a:gd name="connsiteY6" fmla="*/ 718984 h 1437968"/>
                <a:gd name="connsiteX0" fmla="*/ 0 w 2135249"/>
                <a:gd name="connsiteY0" fmla="*/ 718984 h 1437968"/>
                <a:gd name="connsiteX1" fmla="*/ 5531 w 2135249"/>
                <a:gd name="connsiteY1" fmla="*/ 0 h 1437968"/>
                <a:gd name="connsiteX2" fmla="*/ 1775757 w 2135249"/>
                <a:gd name="connsiteY2" fmla="*/ 0 h 1437968"/>
                <a:gd name="connsiteX3" fmla="*/ 2135249 w 2135249"/>
                <a:gd name="connsiteY3" fmla="*/ 718984 h 1437968"/>
                <a:gd name="connsiteX4" fmla="*/ 1775757 w 2135249"/>
                <a:gd name="connsiteY4" fmla="*/ 1437968 h 1437968"/>
                <a:gd name="connsiteX5" fmla="*/ 5531 w 2135249"/>
                <a:gd name="connsiteY5" fmla="*/ 1437968 h 1437968"/>
                <a:gd name="connsiteX6" fmla="*/ 0 w 2135249"/>
                <a:gd name="connsiteY6" fmla="*/ 718984 h 1437968"/>
                <a:gd name="connsiteX0" fmla="*/ 2225 w 2130100"/>
                <a:gd name="connsiteY0" fmla="*/ 711609 h 1437968"/>
                <a:gd name="connsiteX1" fmla="*/ 382 w 2130100"/>
                <a:gd name="connsiteY1" fmla="*/ 0 h 1437968"/>
                <a:gd name="connsiteX2" fmla="*/ 1770608 w 2130100"/>
                <a:gd name="connsiteY2" fmla="*/ 0 h 1437968"/>
                <a:gd name="connsiteX3" fmla="*/ 2130100 w 2130100"/>
                <a:gd name="connsiteY3" fmla="*/ 718984 h 1437968"/>
                <a:gd name="connsiteX4" fmla="*/ 1770608 w 2130100"/>
                <a:gd name="connsiteY4" fmla="*/ 1437968 h 1437968"/>
                <a:gd name="connsiteX5" fmla="*/ 382 w 2130100"/>
                <a:gd name="connsiteY5" fmla="*/ 1437968 h 1437968"/>
                <a:gd name="connsiteX6" fmla="*/ 2225 w 2130100"/>
                <a:gd name="connsiteY6" fmla="*/ 711609 h 143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100" h="1437968">
                  <a:moveTo>
                    <a:pt x="2225" y="711609"/>
                  </a:moveTo>
                  <a:cubicBezTo>
                    <a:pt x="4069" y="471948"/>
                    <a:pt x="-1462" y="239661"/>
                    <a:pt x="382" y="0"/>
                  </a:cubicBezTo>
                  <a:lnTo>
                    <a:pt x="1770608" y="0"/>
                  </a:lnTo>
                  <a:lnTo>
                    <a:pt x="2130100" y="718984"/>
                  </a:lnTo>
                  <a:lnTo>
                    <a:pt x="1770608" y="1437968"/>
                  </a:lnTo>
                  <a:lnTo>
                    <a:pt x="382" y="1437968"/>
                  </a:lnTo>
                  <a:cubicBezTo>
                    <a:pt x="-1462" y="1198307"/>
                    <a:pt x="4069" y="951270"/>
                    <a:pt x="2225" y="7116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AACF29-355B-377C-93D4-590B24E8B523}"/>
                </a:ext>
              </a:extLst>
            </p:cNvPr>
            <p:cNvSpPr txBox="1"/>
            <p:nvPr/>
          </p:nvSpPr>
          <p:spPr>
            <a:xfrm>
              <a:off x="3197042" y="3637936"/>
              <a:ext cx="1857254" cy="1029258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600" dirty="0">
                  <a:solidFill>
                    <a:schemeClr val="bg1"/>
                  </a:solidFill>
                </a:rPr>
                <a:t>The policies you use the most are now accessible in </a:t>
              </a:r>
              <a:r>
                <a:rPr lang="en-US" b="1" dirty="0">
                  <a:solidFill>
                    <a:schemeClr val="bg1"/>
                  </a:solidFill>
                </a:rPr>
                <a:t>one place</a:t>
              </a:r>
              <a:r>
                <a:rPr lang="en-US" sz="1600" dirty="0">
                  <a:solidFill>
                    <a:schemeClr val="bg1"/>
                  </a:solidFill>
                </a:rPr>
                <a:t>.</a:t>
              </a:r>
              <a:endParaRPr lang="en-US" sz="1600" u="sng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9D268D-231C-82E8-6E3C-0817ED627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3" t="55022" r="28544" b="27692"/>
          <a:stretch/>
        </p:blipFill>
        <p:spPr>
          <a:xfrm>
            <a:off x="1209372" y="1360776"/>
            <a:ext cx="5715599" cy="122938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ED4966-6D69-1253-C17E-FC0DCC07F10F}"/>
              </a:ext>
            </a:extLst>
          </p:cNvPr>
          <p:cNvCxnSpPr>
            <a:cxnSpLocks/>
          </p:cNvCxnSpPr>
          <p:nvPr/>
        </p:nvCxnSpPr>
        <p:spPr>
          <a:xfrm flipV="1">
            <a:off x="2205241" y="2424635"/>
            <a:ext cx="0" cy="476773"/>
          </a:xfrm>
          <a:prstGeom prst="straightConnector1">
            <a:avLst/>
          </a:prstGeom>
          <a:ln w="25400">
            <a:solidFill>
              <a:schemeClr val="tx2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32H_ppt_template">
  <a:themeElements>
    <a:clrScheme name="Point32Health">
      <a:dk1>
        <a:srgbClr val="414041"/>
      </a:dk1>
      <a:lt1>
        <a:srgbClr val="FFFFFF"/>
      </a:lt1>
      <a:dk2>
        <a:srgbClr val="FF9800"/>
      </a:dk2>
      <a:lt2>
        <a:srgbClr val="4F05A8"/>
      </a:lt2>
      <a:accent1>
        <a:srgbClr val="4F05A8"/>
      </a:accent1>
      <a:accent2>
        <a:srgbClr val="9B26B6"/>
      </a:accent2>
      <a:accent3>
        <a:srgbClr val="FF9800"/>
      </a:accent3>
      <a:accent4>
        <a:srgbClr val="414041"/>
      </a:accent4>
      <a:accent5>
        <a:srgbClr val="8CC63F"/>
      </a:accent5>
      <a:accent6>
        <a:srgbClr val="01B7E6"/>
      </a:accent6>
      <a:hlink>
        <a:srgbClr val="01B7E6"/>
      </a:hlink>
      <a:folHlink>
        <a:srgbClr val="4F05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D95007F-9A33-4088-ADF1-DFD3D5BF48CC}" vid="{F203E5D6-689C-4BFE-9DFD-36D1F8947B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730916-c33f-4597-98d2-6b5a6947127d" xsi:nil="true"/>
    <lcf76f155ced4ddcb4097134ff3c332f xmlns="8daa0ed0-36eb-4b7d-9740-c28ba28b6fc0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A754B3167F24AA63C3DBD9ECA31AF" ma:contentTypeVersion="17" ma:contentTypeDescription="Create a new document." ma:contentTypeScope="" ma:versionID="09a787849ef7539078c4653bee703a8f">
  <xsd:schema xmlns:xsd="http://www.w3.org/2001/XMLSchema" xmlns:xs="http://www.w3.org/2001/XMLSchema" xmlns:p="http://schemas.microsoft.com/office/2006/metadata/properties" xmlns:ns1="http://schemas.microsoft.com/sharepoint/v3" xmlns:ns2="8daa0ed0-36eb-4b7d-9740-c28ba28b6fc0" xmlns:ns3="7c730916-c33f-4597-98d2-6b5a6947127d" targetNamespace="http://schemas.microsoft.com/office/2006/metadata/properties" ma:root="true" ma:fieldsID="d1a48bca6a884301f64c812e5cf2d0e1" ns1:_="" ns2:_="" ns3:_="">
    <xsd:import namespace="http://schemas.microsoft.com/sharepoint/v3"/>
    <xsd:import namespace="8daa0ed0-36eb-4b7d-9740-c28ba28b6fc0"/>
    <xsd:import namespace="7c730916-c33f-4597-98d2-6b5a694712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a0ed0-36eb-4b7d-9740-c28ba28b6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eb07ccf-06ec-4d00-8b1d-e02f33379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30916-c33f-4597-98d2-6b5a69471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38f3235-251b-4e1f-9797-32a903709c31}" ma:internalName="TaxCatchAll" ma:showField="CatchAllData" ma:web="7c730916-c33f-4597-98d2-6b5a694712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5DAFCE-890E-4767-A232-2B80FFB01E7D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ed9ed85a-4d98-4ef9-9f6f-af2acda7f1bd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658e940f-9a3a-4807-9776-1e79646ea94d"/>
    <ds:schemaRef ds:uri="7c730916-c33f-4597-98d2-6b5a6947127d"/>
    <ds:schemaRef ds:uri="8daa0ed0-36eb-4b7d-9740-c28ba28b6fc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281C5DC-AD6E-44B7-9785-A2335F346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39DEFF-3E8C-40F1-AE0F-049B36243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daa0ed0-36eb-4b7d-9740-c28ba28b6fc0"/>
    <ds:schemaRef ds:uri="7c730916-c33f-4597-98d2-6b5a69471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26243</TotalTime>
  <Words>917</Words>
  <Application>Microsoft Office PowerPoint</Application>
  <PresentationFormat>Widescreen</PresentationFormat>
  <Paragraphs>185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Symbol</vt:lpstr>
      <vt:lpstr>System Font Regular</vt:lpstr>
      <vt:lpstr>Verdana</vt:lpstr>
      <vt:lpstr>P32H_ppt_template</vt:lpstr>
      <vt:lpstr>Baycare Health Partners  Ashley Farmer Lisa Fico Meg Costello</vt:lpstr>
      <vt:lpstr>PowerPoint Presentation</vt:lpstr>
      <vt:lpstr>About Point32Health</vt:lpstr>
      <vt:lpstr>PowerPoint Presentation</vt:lpstr>
      <vt:lpstr>Our product portfolio</vt:lpstr>
      <vt:lpstr>Member ID cards</vt:lpstr>
      <vt:lpstr>Online tools</vt:lpstr>
      <vt:lpstr>Point32Health provider website</vt:lpstr>
      <vt:lpstr>Policies &amp; Manuals</vt:lpstr>
      <vt:lpstr>Continued website integration </vt:lpstr>
      <vt:lpstr>Provider Portals  Your primary tools for doing business with us</vt:lpstr>
      <vt:lpstr>Billing and reimbursement</vt:lpstr>
      <vt:lpstr>Submitting claims</vt:lpstr>
      <vt:lpstr>Claims disputes/appeals</vt:lpstr>
      <vt:lpstr>Fast and secure payments</vt:lpstr>
      <vt:lpstr>News &amp; updates</vt:lpstr>
      <vt:lpstr>Authorization, notification, and referral updates Harvard Pilgrim Commercial</vt:lpstr>
      <vt:lpstr>Updated address for Harvard Pilgrim mail</vt:lpstr>
      <vt:lpstr>New Harvard Pilgrim product: PPO Access</vt:lpstr>
      <vt:lpstr>Resources</vt:lpstr>
      <vt:lpstr>Insights and Updates for Providers Subscribe to get our provider newsletter sent to your inbox</vt:lpstr>
      <vt:lpstr>Keep directory information up-to-date How to report a change </vt:lpstr>
      <vt:lpstr>Contact us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third line</dc:title>
  <dc:creator>Farewell, Kelly</dc:creator>
  <cp:lastModifiedBy>Tynisa Mateo</cp:lastModifiedBy>
  <cp:revision>237</cp:revision>
  <dcterms:created xsi:type="dcterms:W3CDTF">2022-12-12T16:29:58Z</dcterms:created>
  <dcterms:modified xsi:type="dcterms:W3CDTF">2025-04-08T16:07:53Z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0x01010016CA754B3167F24AA63C3DBD9ECA31AF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